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4" r:id="rId1"/>
  </p:sldMasterIdLst>
  <p:notesMasterIdLst>
    <p:notesMasterId r:id="rId22"/>
  </p:notesMasterIdLst>
  <p:handoutMasterIdLst>
    <p:handoutMasterId r:id="rId23"/>
  </p:handoutMasterIdLst>
  <p:sldIdLst>
    <p:sldId id="263" r:id="rId2"/>
    <p:sldId id="299" r:id="rId3"/>
    <p:sldId id="300" r:id="rId4"/>
    <p:sldId id="301" r:id="rId5"/>
    <p:sldId id="313" r:id="rId6"/>
    <p:sldId id="302" r:id="rId7"/>
    <p:sldId id="314" r:id="rId8"/>
    <p:sldId id="312" r:id="rId9"/>
    <p:sldId id="303" r:id="rId10"/>
    <p:sldId id="315" r:id="rId11"/>
    <p:sldId id="305" r:id="rId12"/>
    <p:sldId id="306" r:id="rId13"/>
    <p:sldId id="307" r:id="rId14"/>
    <p:sldId id="316" r:id="rId15"/>
    <p:sldId id="308" r:id="rId16"/>
    <p:sldId id="309" r:id="rId17"/>
    <p:sldId id="310" r:id="rId18"/>
    <p:sldId id="317" r:id="rId19"/>
    <p:sldId id="311" r:id="rId20"/>
    <p:sldId id="267" r:id="rId21"/>
  </p:sldIdLst>
  <p:sldSz cx="9144000" cy="6858000" type="screen4x3"/>
  <p:notesSz cx="7010400" cy="9296400"/>
  <p:defaultTextStyle>
    <a:defPPr>
      <a:defRPr lang="en-GB"/>
    </a:defPPr>
    <a:lvl1pPr algn="l" rtl="0" fontAlgn="base">
      <a:spcBef>
        <a:spcPct val="0"/>
      </a:spcBef>
      <a:spcAft>
        <a:spcPct val="0"/>
      </a:spcAft>
      <a:defRPr sz="3800" b="1" kern="1200">
        <a:solidFill>
          <a:srgbClr val="58585A"/>
        </a:solidFill>
        <a:latin typeface="Arial" charset="0"/>
        <a:ea typeface="Osaka" pitchFamily="-92" charset="-128"/>
        <a:cs typeface="+mn-cs"/>
      </a:defRPr>
    </a:lvl1pPr>
    <a:lvl2pPr marL="457200" algn="l" rtl="0" fontAlgn="base">
      <a:spcBef>
        <a:spcPct val="0"/>
      </a:spcBef>
      <a:spcAft>
        <a:spcPct val="0"/>
      </a:spcAft>
      <a:defRPr sz="3800" b="1" kern="1200">
        <a:solidFill>
          <a:srgbClr val="58585A"/>
        </a:solidFill>
        <a:latin typeface="Arial" charset="0"/>
        <a:ea typeface="Osaka" pitchFamily="-92" charset="-128"/>
        <a:cs typeface="+mn-cs"/>
      </a:defRPr>
    </a:lvl2pPr>
    <a:lvl3pPr marL="914400" algn="l" rtl="0" fontAlgn="base">
      <a:spcBef>
        <a:spcPct val="0"/>
      </a:spcBef>
      <a:spcAft>
        <a:spcPct val="0"/>
      </a:spcAft>
      <a:defRPr sz="3800" b="1" kern="1200">
        <a:solidFill>
          <a:srgbClr val="58585A"/>
        </a:solidFill>
        <a:latin typeface="Arial" charset="0"/>
        <a:ea typeface="Osaka" pitchFamily="-92" charset="-128"/>
        <a:cs typeface="+mn-cs"/>
      </a:defRPr>
    </a:lvl3pPr>
    <a:lvl4pPr marL="1371600" algn="l" rtl="0" fontAlgn="base">
      <a:spcBef>
        <a:spcPct val="0"/>
      </a:spcBef>
      <a:spcAft>
        <a:spcPct val="0"/>
      </a:spcAft>
      <a:defRPr sz="3800" b="1" kern="1200">
        <a:solidFill>
          <a:srgbClr val="58585A"/>
        </a:solidFill>
        <a:latin typeface="Arial" charset="0"/>
        <a:ea typeface="Osaka" pitchFamily="-92" charset="-128"/>
        <a:cs typeface="+mn-cs"/>
      </a:defRPr>
    </a:lvl4pPr>
    <a:lvl5pPr marL="1828800" algn="l" rtl="0" fontAlgn="base">
      <a:spcBef>
        <a:spcPct val="0"/>
      </a:spcBef>
      <a:spcAft>
        <a:spcPct val="0"/>
      </a:spcAft>
      <a:defRPr sz="3800" b="1" kern="1200">
        <a:solidFill>
          <a:srgbClr val="58585A"/>
        </a:solidFill>
        <a:latin typeface="Arial" charset="0"/>
        <a:ea typeface="Osaka" pitchFamily="-92" charset="-128"/>
        <a:cs typeface="+mn-cs"/>
      </a:defRPr>
    </a:lvl5pPr>
    <a:lvl6pPr marL="2286000" algn="l" defTabSz="914400" rtl="0" eaLnBrk="1" latinLnBrk="0" hangingPunct="1">
      <a:defRPr sz="3800" b="1" kern="1200">
        <a:solidFill>
          <a:srgbClr val="58585A"/>
        </a:solidFill>
        <a:latin typeface="Arial" charset="0"/>
        <a:ea typeface="Osaka" pitchFamily="-92" charset="-128"/>
        <a:cs typeface="+mn-cs"/>
      </a:defRPr>
    </a:lvl6pPr>
    <a:lvl7pPr marL="2743200" algn="l" defTabSz="914400" rtl="0" eaLnBrk="1" latinLnBrk="0" hangingPunct="1">
      <a:defRPr sz="3800" b="1" kern="1200">
        <a:solidFill>
          <a:srgbClr val="58585A"/>
        </a:solidFill>
        <a:latin typeface="Arial" charset="0"/>
        <a:ea typeface="Osaka" pitchFamily="-92" charset="-128"/>
        <a:cs typeface="+mn-cs"/>
      </a:defRPr>
    </a:lvl7pPr>
    <a:lvl8pPr marL="3200400" algn="l" defTabSz="914400" rtl="0" eaLnBrk="1" latinLnBrk="0" hangingPunct="1">
      <a:defRPr sz="3800" b="1" kern="1200">
        <a:solidFill>
          <a:srgbClr val="58585A"/>
        </a:solidFill>
        <a:latin typeface="Arial" charset="0"/>
        <a:ea typeface="Osaka" pitchFamily="-92" charset="-128"/>
        <a:cs typeface="+mn-cs"/>
      </a:defRPr>
    </a:lvl8pPr>
    <a:lvl9pPr marL="3657600" algn="l" defTabSz="914400" rtl="0" eaLnBrk="1" latinLnBrk="0" hangingPunct="1">
      <a:defRPr sz="3800" b="1" kern="1200">
        <a:solidFill>
          <a:srgbClr val="58585A"/>
        </a:solidFill>
        <a:latin typeface="Arial" charset="0"/>
        <a:ea typeface="Osaka" pitchFamily="-92" charset="-128"/>
        <a:cs typeface="+mn-cs"/>
      </a:defRPr>
    </a:lvl9pPr>
  </p:defaultTextStyle>
  <p:extLst>
    <p:ext uri="{521415D9-36F7-43E2-AB2F-B90AF26B5E84}">
      <p14:sectionLst xmlns:p14="http://schemas.microsoft.com/office/powerpoint/2010/main">
        <p14:section name="Default Section" id="{299CDE2F-F6DA-48CE-A72A-794971A7EAED}">
          <p14:sldIdLst>
            <p14:sldId id="263"/>
            <p14:sldId id="299"/>
            <p14:sldId id="300"/>
            <p14:sldId id="301"/>
            <p14:sldId id="313"/>
            <p14:sldId id="302"/>
            <p14:sldId id="314"/>
            <p14:sldId id="312"/>
            <p14:sldId id="303"/>
            <p14:sldId id="315"/>
            <p14:sldId id="305"/>
            <p14:sldId id="306"/>
            <p14:sldId id="307"/>
            <p14:sldId id="316"/>
            <p14:sldId id="308"/>
            <p14:sldId id="309"/>
          </p14:sldIdLst>
        </p14:section>
        <p14:section name="Untitled Section" id="{C42DAC1A-5B29-460B-AD8E-60B0E5B78607}">
          <p14:sldIdLst>
            <p14:sldId id="310"/>
            <p14:sldId id="317"/>
            <p14:sldId id="311"/>
            <p14:sldId id="26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0066FF"/>
    <a:srgbClr val="000099"/>
    <a:srgbClr val="793109"/>
    <a:srgbClr val="B3480D"/>
    <a:srgbClr val="0061AC"/>
    <a:srgbClr val="004158"/>
    <a:srgbClr val="0F0B0B"/>
    <a:srgbClr val="0070C0"/>
    <a:srgbClr val="009E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78022" autoAdjust="0"/>
  </p:normalViewPr>
  <p:slideViewPr>
    <p:cSldViewPr>
      <p:cViewPr varScale="1">
        <p:scale>
          <a:sx n="84" d="100"/>
          <a:sy n="84" d="100"/>
        </p:scale>
        <p:origin x="-47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97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bwMode="auto">
          <a:xfrm>
            <a:off x="1" y="1"/>
            <a:ext cx="3038064"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lvl1pPr eaLnBrk="0" hangingPunct="0">
              <a:defRPr sz="1200" b="0">
                <a:solidFill>
                  <a:schemeClr val="tx1"/>
                </a:solidFill>
              </a:defRPr>
            </a:lvl1pPr>
          </a:lstStyle>
          <a:p>
            <a:pPr>
              <a:defRPr/>
            </a:pPr>
            <a:endParaRPr lang="en-GB"/>
          </a:p>
        </p:txBody>
      </p:sp>
      <p:sp>
        <p:nvSpPr>
          <p:cNvPr id="178179" name="Rectangle 3"/>
          <p:cNvSpPr>
            <a:spLocks noGrp="1" noChangeArrowheads="1"/>
          </p:cNvSpPr>
          <p:nvPr>
            <p:ph type="dt" sz="quarter" idx="1"/>
          </p:nvPr>
        </p:nvSpPr>
        <p:spPr bwMode="auto">
          <a:xfrm>
            <a:off x="3972336" y="1"/>
            <a:ext cx="3038064"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lvl1pPr algn="r" eaLnBrk="0" hangingPunct="0">
              <a:defRPr sz="1200" b="0">
                <a:solidFill>
                  <a:schemeClr val="tx1"/>
                </a:solidFill>
              </a:defRPr>
            </a:lvl1pPr>
          </a:lstStyle>
          <a:p>
            <a:pPr>
              <a:defRPr/>
            </a:pPr>
            <a:endParaRPr lang="en-GB"/>
          </a:p>
        </p:txBody>
      </p:sp>
      <p:sp>
        <p:nvSpPr>
          <p:cNvPr id="178180" name="Rectangle 4"/>
          <p:cNvSpPr>
            <a:spLocks noGrp="1" noChangeArrowheads="1"/>
          </p:cNvSpPr>
          <p:nvPr>
            <p:ph type="ftr" sz="quarter" idx="2"/>
          </p:nvPr>
        </p:nvSpPr>
        <p:spPr bwMode="auto">
          <a:xfrm>
            <a:off x="1" y="8831582"/>
            <a:ext cx="3038064"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b" anchorCtr="0" compatLnSpc="1">
            <a:prstTxWarp prst="textNoShape">
              <a:avLst/>
            </a:prstTxWarp>
          </a:bodyPr>
          <a:lstStyle>
            <a:lvl1pPr eaLnBrk="0" hangingPunct="0">
              <a:defRPr sz="1200" b="0">
                <a:solidFill>
                  <a:schemeClr val="tx1"/>
                </a:solidFill>
              </a:defRPr>
            </a:lvl1pPr>
          </a:lstStyle>
          <a:p>
            <a:pPr>
              <a:defRPr/>
            </a:pPr>
            <a:endParaRPr lang="en-GB"/>
          </a:p>
        </p:txBody>
      </p:sp>
      <p:sp>
        <p:nvSpPr>
          <p:cNvPr id="178181" name="Rectangle 5"/>
          <p:cNvSpPr>
            <a:spLocks noGrp="1" noChangeArrowheads="1"/>
          </p:cNvSpPr>
          <p:nvPr>
            <p:ph type="sldNum" sz="quarter" idx="3"/>
          </p:nvPr>
        </p:nvSpPr>
        <p:spPr bwMode="auto">
          <a:xfrm>
            <a:off x="3972336" y="8831582"/>
            <a:ext cx="3038064"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b" anchorCtr="0" compatLnSpc="1">
            <a:prstTxWarp prst="textNoShape">
              <a:avLst/>
            </a:prstTxWarp>
          </a:bodyPr>
          <a:lstStyle>
            <a:lvl1pPr algn="r" eaLnBrk="0" hangingPunct="0">
              <a:defRPr sz="1200" b="0">
                <a:solidFill>
                  <a:schemeClr val="tx1"/>
                </a:solidFill>
              </a:defRPr>
            </a:lvl1pPr>
          </a:lstStyle>
          <a:p>
            <a:pPr>
              <a:defRPr/>
            </a:pPr>
            <a:fld id="{750DF590-CB66-41E1-B8D0-E416B116A234}" type="slidenum">
              <a:rPr lang="en-GB"/>
              <a:pPr>
                <a:defRPr/>
              </a:pPr>
              <a:t>‹#›</a:t>
            </a:fld>
            <a:endParaRPr lang="en-GB"/>
          </a:p>
        </p:txBody>
      </p:sp>
    </p:spTree>
    <p:extLst>
      <p:ext uri="{BB962C8B-B14F-4D97-AF65-F5344CB8AC3E}">
        <p14:creationId xmlns:p14="http://schemas.microsoft.com/office/powerpoint/2010/main" val="2973295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3038064"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lvl1pPr eaLnBrk="0" hangingPunct="0">
              <a:defRPr sz="1200">
                <a:solidFill>
                  <a:schemeClr val="tx1"/>
                </a:solidFill>
                <a:latin typeface="Times New Roman" pitchFamily="18" charset="0"/>
              </a:defRPr>
            </a:lvl1pPr>
          </a:lstStyle>
          <a:p>
            <a:pPr>
              <a:defRPr/>
            </a:pPr>
            <a:endParaRPr lang="en-GB"/>
          </a:p>
        </p:txBody>
      </p:sp>
      <p:sp>
        <p:nvSpPr>
          <p:cNvPr id="77827" name="Rectangle 3"/>
          <p:cNvSpPr>
            <a:spLocks noGrp="1" noChangeArrowheads="1"/>
          </p:cNvSpPr>
          <p:nvPr>
            <p:ph type="dt" idx="1"/>
          </p:nvPr>
        </p:nvSpPr>
        <p:spPr bwMode="auto">
          <a:xfrm>
            <a:off x="3972336" y="1"/>
            <a:ext cx="3038064"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lvl1pPr algn="r" eaLnBrk="0" hangingPunct="0">
              <a:defRPr sz="1200">
                <a:solidFill>
                  <a:schemeClr val="tx1"/>
                </a:solidFill>
                <a:latin typeface="Times New Roman" pitchFamily="18"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1179513" y="696913"/>
            <a:ext cx="4651375" cy="34877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934272" y="4415039"/>
            <a:ext cx="5141856"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77830" name="Rectangle 6"/>
          <p:cNvSpPr>
            <a:spLocks noGrp="1" noChangeArrowheads="1"/>
          </p:cNvSpPr>
          <p:nvPr>
            <p:ph type="ftr" sz="quarter" idx="4"/>
          </p:nvPr>
        </p:nvSpPr>
        <p:spPr bwMode="auto">
          <a:xfrm>
            <a:off x="1" y="8831582"/>
            <a:ext cx="3038064"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b" anchorCtr="0" compatLnSpc="1">
            <a:prstTxWarp prst="textNoShape">
              <a:avLst/>
            </a:prstTxWarp>
          </a:bodyPr>
          <a:lstStyle>
            <a:lvl1pPr eaLnBrk="0" hangingPunct="0">
              <a:defRPr sz="1200">
                <a:solidFill>
                  <a:schemeClr val="tx1"/>
                </a:solidFill>
                <a:latin typeface="Times New Roman" pitchFamily="18" charset="0"/>
              </a:defRPr>
            </a:lvl1pPr>
          </a:lstStyle>
          <a:p>
            <a:pPr>
              <a:defRPr/>
            </a:pPr>
            <a:endParaRPr lang="en-GB"/>
          </a:p>
        </p:txBody>
      </p:sp>
      <p:sp>
        <p:nvSpPr>
          <p:cNvPr id="77831" name="Rectangle 7"/>
          <p:cNvSpPr>
            <a:spLocks noGrp="1" noChangeArrowheads="1"/>
          </p:cNvSpPr>
          <p:nvPr>
            <p:ph type="sldNum" sz="quarter" idx="5"/>
          </p:nvPr>
        </p:nvSpPr>
        <p:spPr bwMode="auto">
          <a:xfrm>
            <a:off x="3972336" y="8831582"/>
            <a:ext cx="3038064"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b" anchorCtr="0" compatLnSpc="1">
            <a:prstTxWarp prst="textNoShape">
              <a:avLst/>
            </a:prstTxWarp>
          </a:bodyPr>
          <a:lstStyle>
            <a:lvl1pPr algn="r" eaLnBrk="0" hangingPunct="0">
              <a:defRPr sz="1200">
                <a:solidFill>
                  <a:schemeClr val="tx1"/>
                </a:solidFill>
                <a:latin typeface="Times New Roman" pitchFamily="18" charset="0"/>
              </a:defRPr>
            </a:lvl1pPr>
          </a:lstStyle>
          <a:p>
            <a:pPr>
              <a:defRPr/>
            </a:pPr>
            <a:fld id="{D88FB5D7-6D66-414A-83A8-9D602AC8F18D}" type="slidenum">
              <a:rPr lang="en-GB"/>
              <a:pPr>
                <a:defRPr/>
              </a:pPr>
              <a:t>‹#›</a:t>
            </a:fld>
            <a:endParaRPr lang="en-GB"/>
          </a:p>
        </p:txBody>
      </p:sp>
    </p:spTree>
    <p:extLst>
      <p:ext uri="{BB962C8B-B14F-4D97-AF65-F5344CB8AC3E}">
        <p14:creationId xmlns:p14="http://schemas.microsoft.com/office/powerpoint/2010/main" val="3323835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ebstore.ansi.org/RecordDetail.aspx?sku=IEC+62523+Ed.+1.0+b:201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8FB5D7-6D66-414A-83A8-9D602AC8F18D}" type="slidenum">
              <a:rPr lang="en-GB" smtClean="0"/>
              <a:pPr>
                <a:defRPr/>
              </a:pPr>
              <a:t>3</a:t>
            </a:fld>
            <a:endParaRPr lang="en-GB"/>
          </a:p>
        </p:txBody>
      </p:sp>
    </p:spTree>
    <p:extLst>
      <p:ext uri="{BB962C8B-B14F-4D97-AF65-F5344CB8AC3E}">
        <p14:creationId xmlns:p14="http://schemas.microsoft.com/office/powerpoint/2010/main" val="2505052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Cost</a:t>
            </a:r>
            <a:r>
              <a:rPr lang="da-DK" sz="1200" dirty="0" smtClean="0"/>
              <a:t>: For many businesses is losing what they perceive to be  'productive time' from the employee who is attending meetings and preparing for meetings. Due to this they may need to increase resources in this area to compensate. </a:t>
            </a:r>
            <a:r>
              <a:rPr lang="en-US" sz="1200" dirty="0" smtClean="0"/>
              <a:t>There will also be cost, because of travel and hotel expenses .</a:t>
            </a:r>
            <a:endParaRPr lang="da-DK" sz="1200" dirty="0" smtClean="0"/>
          </a:p>
          <a:p>
            <a:endParaRPr lang="en-US" dirty="0"/>
          </a:p>
        </p:txBody>
      </p:sp>
      <p:sp>
        <p:nvSpPr>
          <p:cNvPr id="4" name="Slide Number Placeholder 3"/>
          <p:cNvSpPr>
            <a:spLocks noGrp="1"/>
          </p:cNvSpPr>
          <p:nvPr>
            <p:ph type="sldNum" sz="quarter" idx="10"/>
          </p:nvPr>
        </p:nvSpPr>
        <p:spPr/>
        <p:txBody>
          <a:bodyPr/>
          <a:lstStyle/>
          <a:p>
            <a:pPr>
              <a:defRPr/>
            </a:pPr>
            <a:fld id="{D88FB5D7-6D66-414A-83A8-9D602AC8F18D}" type="slidenum">
              <a:rPr lang="en-GB" smtClean="0"/>
              <a:pPr>
                <a:defRPr/>
              </a:pPr>
              <a:t>12</a:t>
            </a:fld>
            <a:endParaRPr lang="en-GB"/>
          </a:p>
        </p:txBody>
      </p:sp>
    </p:spTree>
    <p:extLst>
      <p:ext uri="{BB962C8B-B14F-4D97-AF65-F5344CB8AC3E}">
        <p14:creationId xmlns:p14="http://schemas.microsoft.com/office/powerpoint/2010/main" val="3590360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dirty="0" smtClean="0"/>
              <a:t>Industry-wide standards have a positive effect on cooperation between businesses. Cooperation between businesses can result in cost reduction</a:t>
            </a:r>
          </a:p>
          <a:p>
            <a:endParaRPr lang="en-US" dirty="0"/>
          </a:p>
        </p:txBody>
      </p:sp>
      <p:sp>
        <p:nvSpPr>
          <p:cNvPr id="4" name="Slide Number Placeholder 3"/>
          <p:cNvSpPr>
            <a:spLocks noGrp="1"/>
          </p:cNvSpPr>
          <p:nvPr>
            <p:ph type="sldNum" sz="quarter" idx="10"/>
          </p:nvPr>
        </p:nvSpPr>
        <p:spPr/>
        <p:txBody>
          <a:bodyPr/>
          <a:lstStyle/>
          <a:p>
            <a:pPr>
              <a:defRPr/>
            </a:pPr>
            <a:fld id="{D88FB5D7-6D66-414A-83A8-9D602AC8F18D}" type="slidenum">
              <a:rPr lang="en-GB" smtClean="0"/>
              <a:pPr>
                <a:defRPr/>
              </a:pPr>
              <a:t>13</a:t>
            </a:fld>
            <a:endParaRPr lang="en-GB"/>
          </a:p>
        </p:txBody>
      </p:sp>
    </p:spTree>
    <p:extLst>
      <p:ext uri="{BB962C8B-B14F-4D97-AF65-F5344CB8AC3E}">
        <p14:creationId xmlns:p14="http://schemas.microsoft.com/office/powerpoint/2010/main" val="3333674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8FB5D7-6D66-414A-83A8-9D602AC8F18D}" type="slidenum">
              <a:rPr lang="en-GB" smtClean="0"/>
              <a:pPr>
                <a:defRPr/>
              </a:pPr>
              <a:t>14</a:t>
            </a:fld>
            <a:endParaRPr lang="en-GB"/>
          </a:p>
        </p:txBody>
      </p:sp>
    </p:spTree>
    <p:extLst>
      <p:ext uri="{BB962C8B-B14F-4D97-AF65-F5344CB8AC3E}">
        <p14:creationId xmlns:p14="http://schemas.microsoft.com/office/powerpoint/2010/main" val="2817033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dirty="0" smtClean="0"/>
              <a:t>Participation in the standardization process increases awareness of product safety and interoperability of products</a:t>
            </a:r>
            <a:endParaRPr lang="en-US" dirty="0"/>
          </a:p>
        </p:txBody>
      </p:sp>
      <p:sp>
        <p:nvSpPr>
          <p:cNvPr id="4" name="Slide Number Placeholder 3"/>
          <p:cNvSpPr>
            <a:spLocks noGrp="1"/>
          </p:cNvSpPr>
          <p:nvPr>
            <p:ph type="sldNum" sz="quarter" idx="10"/>
          </p:nvPr>
        </p:nvSpPr>
        <p:spPr/>
        <p:txBody>
          <a:bodyPr/>
          <a:lstStyle/>
          <a:p>
            <a:pPr>
              <a:defRPr/>
            </a:pPr>
            <a:fld id="{D88FB5D7-6D66-414A-83A8-9D602AC8F18D}" type="slidenum">
              <a:rPr lang="en-GB" smtClean="0"/>
              <a:pPr>
                <a:defRPr/>
              </a:pPr>
              <a:t>15</a:t>
            </a:fld>
            <a:endParaRPr lang="en-GB"/>
          </a:p>
        </p:txBody>
      </p:sp>
    </p:spTree>
    <p:extLst>
      <p:ext uri="{BB962C8B-B14F-4D97-AF65-F5344CB8AC3E}">
        <p14:creationId xmlns:p14="http://schemas.microsoft.com/office/powerpoint/2010/main" val="3665688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dirty="0" smtClean="0"/>
              <a:t>Lower trading costs</a:t>
            </a:r>
          </a:p>
          <a:p>
            <a:r>
              <a:rPr lang="da-DK" sz="1200" dirty="0" smtClean="0"/>
              <a:t>Simplification of contractual agreements</a:t>
            </a:r>
          </a:p>
          <a:p>
            <a:r>
              <a:rPr lang="da-DK" sz="1200" dirty="0" smtClean="0"/>
              <a:t>Lowering trade barriers</a:t>
            </a:r>
          </a:p>
          <a:p>
            <a:r>
              <a:rPr lang="da-DK" sz="1200" dirty="0" smtClean="0"/>
              <a:t>Reducing transaction costs through standards</a:t>
            </a:r>
          </a:p>
          <a:p>
            <a:r>
              <a:rPr lang="da-DK" sz="1200" dirty="0" smtClean="0"/>
              <a:t>Standards help lower production costs</a:t>
            </a:r>
          </a:p>
          <a:p>
            <a:endParaRPr lang="en-US" dirty="0"/>
          </a:p>
        </p:txBody>
      </p:sp>
      <p:sp>
        <p:nvSpPr>
          <p:cNvPr id="4" name="Slide Number Placeholder 3"/>
          <p:cNvSpPr>
            <a:spLocks noGrp="1"/>
          </p:cNvSpPr>
          <p:nvPr>
            <p:ph type="sldNum" sz="quarter" idx="10"/>
          </p:nvPr>
        </p:nvSpPr>
        <p:spPr/>
        <p:txBody>
          <a:bodyPr/>
          <a:lstStyle/>
          <a:p>
            <a:pPr>
              <a:defRPr/>
            </a:pPr>
            <a:fld id="{D88FB5D7-6D66-414A-83A8-9D602AC8F18D}" type="slidenum">
              <a:rPr lang="en-GB" smtClean="0"/>
              <a:pPr>
                <a:defRPr/>
              </a:pPr>
              <a:t>17</a:t>
            </a:fld>
            <a:endParaRPr lang="en-GB"/>
          </a:p>
        </p:txBody>
      </p:sp>
    </p:spTree>
    <p:extLst>
      <p:ext uri="{BB962C8B-B14F-4D97-AF65-F5344CB8AC3E}">
        <p14:creationId xmlns:p14="http://schemas.microsoft.com/office/powerpoint/2010/main" val="2875665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a-DK" sz="1200" dirty="0" smtClean="0"/>
              <a:t>Reducing R&amp;D risk and cost </a:t>
            </a:r>
          </a:p>
          <a:p>
            <a:pPr marL="0" marR="0" indent="0" algn="l" defTabSz="914400" rtl="0" eaLnBrk="0" fontAlgn="base" latinLnBrk="0" hangingPunct="0">
              <a:lnSpc>
                <a:spcPct val="100000"/>
              </a:lnSpc>
              <a:spcBef>
                <a:spcPct val="30000"/>
              </a:spcBef>
              <a:spcAft>
                <a:spcPct val="0"/>
              </a:spcAft>
              <a:buClrTx/>
              <a:buSzTx/>
              <a:buFontTx/>
              <a:buNone/>
              <a:tabLst/>
              <a:defRPr/>
            </a:pPr>
            <a:r>
              <a:rPr lang="da-DK" sz="1200" dirty="0" smtClean="0"/>
              <a:t>International standards improve the competitive chances of domestic producers.</a:t>
            </a:r>
          </a:p>
          <a:p>
            <a:r>
              <a:rPr lang="da-DK" sz="1200" dirty="0" smtClean="0"/>
              <a:t>Standards have a positive effect on the buying power of companies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Positive effect on growth, particularly on </a:t>
            </a:r>
            <a:r>
              <a:rPr lang="da-DK" sz="1200" dirty="0" smtClean="0"/>
              <a:t>exports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Rationalization and cost reduction in design </a:t>
            </a:r>
            <a:r>
              <a:rPr lang="da-DK" sz="1200" dirty="0" smtClean="0"/>
              <a:t>and manufacturing</a:t>
            </a:r>
          </a:p>
          <a:p>
            <a:r>
              <a:rPr lang="da-DK" sz="1200" dirty="0" smtClean="0"/>
              <a:t>Standards reduce repair costs</a:t>
            </a:r>
          </a:p>
          <a:p>
            <a:r>
              <a:rPr lang="da-DK" sz="1200" dirty="0" smtClean="0"/>
              <a:t>No duplication</a:t>
            </a:r>
          </a:p>
          <a:p>
            <a:endParaRPr lang="en-US" dirty="0"/>
          </a:p>
        </p:txBody>
      </p:sp>
      <p:sp>
        <p:nvSpPr>
          <p:cNvPr id="4" name="Slide Number Placeholder 3"/>
          <p:cNvSpPr>
            <a:spLocks noGrp="1"/>
          </p:cNvSpPr>
          <p:nvPr>
            <p:ph type="sldNum" sz="quarter" idx="10"/>
          </p:nvPr>
        </p:nvSpPr>
        <p:spPr/>
        <p:txBody>
          <a:bodyPr/>
          <a:lstStyle/>
          <a:p>
            <a:pPr>
              <a:defRPr/>
            </a:pPr>
            <a:fld id="{D88FB5D7-6D66-414A-83A8-9D602AC8F18D}" type="slidenum">
              <a:rPr lang="en-GB" smtClean="0"/>
              <a:pPr>
                <a:defRPr/>
              </a:pPr>
              <a:t>18</a:t>
            </a:fld>
            <a:endParaRPr lang="en-GB"/>
          </a:p>
        </p:txBody>
      </p:sp>
    </p:spTree>
    <p:extLst>
      <p:ext uri="{BB962C8B-B14F-4D97-AF65-F5344CB8AC3E}">
        <p14:creationId xmlns:p14="http://schemas.microsoft.com/office/powerpoint/2010/main" val="2422742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 addition, standardization and conformity assessment activities lead to lower costs by reducing redundancy, minimizing errors, and reducing time to market.</a:t>
            </a:r>
          </a:p>
          <a:p>
            <a:endParaRPr lang="da-DK" sz="1200" dirty="0" smtClean="0"/>
          </a:p>
          <a:p>
            <a:r>
              <a:rPr lang="en-US" sz="1200" dirty="0" smtClean="0"/>
              <a:t>And demonstrating compliance to standards helps your products, services and personnel to cross borders, ensuring that products manufactured in one country can be sold and used in another. </a:t>
            </a:r>
            <a:endParaRPr lang="en-US" dirty="0"/>
          </a:p>
        </p:txBody>
      </p:sp>
      <p:sp>
        <p:nvSpPr>
          <p:cNvPr id="4" name="Slide Number Placeholder 3"/>
          <p:cNvSpPr>
            <a:spLocks noGrp="1"/>
          </p:cNvSpPr>
          <p:nvPr>
            <p:ph type="sldNum" sz="quarter" idx="10"/>
          </p:nvPr>
        </p:nvSpPr>
        <p:spPr/>
        <p:txBody>
          <a:bodyPr/>
          <a:lstStyle/>
          <a:p>
            <a:pPr>
              <a:defRPr/>
            </a:pPr>
            <a:fld id="{D88FB5D7-6D66-414A-83A8-9D602AC8F18D}" type="slidenum">
              <a:rPr lang="en-GB" smtClean="0"/>
              <a:pPr>
                <a:defRPr/>
              </a:pPr>
              <a:t>4</a:t>
            </a:fld>
            <a:endParaRPr lang="en-GB"/>
          </a:p>
        </p:txBody>
      </p:sp>
    </p:spTree>
    <p:extLst>
      <p:ext uri="{BB962C8B-B14F-4D97-AF65-F5344CB8AC3E}">
        <p14:creationId xmlns:p14="http://schemas.microsoft.com/office/powerpoint/2010/main" val="1826264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Furthermore, your business can not only reduce the economic risk of research and development activities by participating in standardization, you can also lower your overall R&amp;D costs by relying on previously standardized technologies and terminologies.</a:t>
            </a:r>
            <a:endParaRPr lang="da-DK" sz="120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88FB5D7-6D66-414A-83A8-9D602AC8F18D}" type="slidenum">
              <a:rPr lang="en-GB" smtClean="0"/>
              <a:pPr>
                <a:defRPr/>
              </a:pPr>
              <a:t>5</a:t>
            </a:fld>
            <a:endParaRPr lang="en-GB"/>
          </a:p>
        </p:txBody>
      </p:sp>
    </p:spTree>
    <p:extLst>
      <p:ext uri="{BB962C8B-B14F-4D97-AF65-F5344CB8AC3E}">
        <p14:creationId xmlns:p14="http://schemas.microsoft.com/office/powerpoint/2010/main" val="4005577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Companies that participate actively in standards development activities reduce costs, increase efficiencies, facilitate and maintain market access, and gain a more competitive advantage than those who do not participate. From a market-share point of view, it’s likely that your competitors are actively engaged in standardization. </a:t>
            </a:r>
            <a:endParaRPr lang="en-US" dirty="0"/>
          </a:p>
        </p:txBody>
      </p:sp>
      <p:sp>
        <p:nvSpPr>
          <p:cNvPr id="4" name="Slide Number Placeholder 3"/>
          <p:cNvSpPr>
            <a:spLocks noGrp="1"/>
          </p:cNvSpPr>
          <p:nvPr>
            <p:ph type="sldNum" sz="quarter" idx="10"/>
          </p:nvPr>
        </p:nvSpPr>
        <p:spPr/>
        <p:txBody>
          <a:bodyPr/>
          <a:lstStyle/>
          <a:p>
            <a:pPr>
              <a:defRPr/>
            </a:pPr>
            <a:fld id="{D88FB5D7-6D66-414A-83A8-9D602AC8F18D}" type="slidenum">
              <a:rPr lang="en-GB" smtClean="0"/>
              <a:pPr>
                <a:defRPr/>
              </a:pPr>
              <a:t>6</a:t>
            </a:fld>
            <a:endParaRPr lang="en-GB"/>
          </a:p>
        </p:txBody>
      </p:sp>
    </p:spTree>
    <p:extLst>
      <p:ext uri="{BB962C8B-B14F-4D97-AF65-F5344CB8AC3E}">
        <p14:creationId xmlns:p14="http://schemas.microsoft.com/office/powerpoint/2010/main" val="664967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Without your influence and input, your competitors can dictate the way you will be doing business through the content of a standard. </a:t>
            </a:r>
          </a:p>
          <a:p>
            <a:r>
              <a:rPr lang="en-US" sz="1200" dirty="0" smtClean="0"/>
              <a:t>Worse yet, they can even include language that effectively standardizes your product off the market.</a:t>
            </a:r>
            <a:endParaRPr lang="da-DK" sz="1200" dirty="0" smtClean="0"/>
          </a:p>
          <a:p>
            <a:r>
              <a:rPr lang="en-US" sz="1200" dirty="0" smtClean="0"/>
              <a:t>When your business participates in standards-setting activities, you are bringing your concerns and needs to bear on the process. </a:t>
            </a:r>
            <a:endParaRPr lang="en-US" dirty="0"/>
          </a:p>
        </p:txBody>
      </p:sp>
      <p:sp>
        <p:nvSpPr>
          <p:cNvPr id="4" name="Slide Number Placeholder 3"/>
          <p:cNvSpPr>
            <a:spLocks noGrp="1"/>
          </p:cNvSpPr>
          <p:nvPr>
            <p:ph type="sldNum" sz="quarter" idx="10"/>
          </p:nvPr>
        </p:nvSpPr>
        <p:spPr/>
        <p:txBody>
          <a:bodyPr/>
          <a:lstStyle/>
          <a:p>
            <a:pPr>
              <a:defRPr/>
            </a:pPr>
            <a:fld id="{D88FB5D7-6D66-414A-83A8-9D602AC8F18D}" type="slidenum">
              <a:rPr lang="en-GB" smtClean="0"/>
              <a:pPr>
                <a:defRPr/>
              </a:pPr>
              <a:t>7</a:t>
            </a:fld>
            <a:endParaRPr lang="en-GB"/>
          </a:p>
        </p:txBody>
      </p:sp>
    </p:spTree>
    <p:extLst>
      <p:ext uri="{BB962C8B-B14F-4D97-AF65-F5344CB8AC3E}">
        <p14:creationId xmlns:p14="http://schemas.microsoft.com/office/powerpoint/2010/main" val="1258315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8FB5D7-6D66-414A-83A8-9D602AC8F18D}" type="slidenum">
              <a:rPr lang="en-GB" smtClean="0"/>
              <a:pPr>
                <a:defRPr/>
              </a:pPr>
              <a:t>8</a:t>
            </a:fld>
            <a:endParaRPr lang="en-GB"/>
          </a:p>
        </p:txBody>
      </p:sp>
    </p:spTree>
    <p:extLst>
      <p:ext uri="{BB962C8B-B14F-4D97-AF65-F5344CB8AC3E}">
        <p14:creationId xmlns:p14="http://schemas.microsoft.com/office/powerpoint/2010/main" val="983059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 2005, the Department of Homeland Security (DHS) and the National Institute of Standards and Technology (NIST) launched an effort to identify and develop national voluntary consensus standards for the use of x-rays and gamma rays in the screening of carried items and human subjects at airline checkpoints, airline checked baggage, air cargo, and other venues, as well as the associated radiation safety concerns. </a:t>
            </a:r>
            <a:endParaRPr lang="en-US" b="1" dirty="0"/>
          </a:p>
        </p:txBody>
      </p:sp>
      <p:sp>
        <p:nvSpPr>
          <p:cNvPr id="4" name="Slide Number Placeholder 3"/>
          <p:cNvSpPr>
            <a:spLocks noGrp="1"/>
          </p:cNvSpPr>
          <p:nvPr>
            <p:ph type="sldNum" sz="quarter" idx="10"/>
          </p:nvPr>
        </p:nvSpPr>
        <p:spPr/>
        <p:txBody>
          <a:bodyPr/>
          <a:lstStyle/>
          <a:p>
            <a:pPr>
              <a:defRPr/>
            </a:pPr>
            <a:fld id="{D88FB5D7-6D66-414A-83A8-9D602AC8F18D}" type="slidenum">
              <a:rPr lang="en-GB" smtClean="0"/>
              <a:pPr>
                <a:defRPr/>
              </a:pPr>
              <a:t>9</a:t>
            </a:fld>
            <a:endParaRPr lang="en-GB"/>
          </a:p>
        </p:txBody>
      </p:sp>
    </p:spTree>
    <p:extLst>
      <p:ext uri="{BB962C8B-B14F-4D97-AF65-F5344CB8AC3E}">
        <p14:creationId xmlns:p14="http://schemas.microsoft.com/office/powerpoint/2010/main" val="1347789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result was the development, renovation, and promulgation of x-ray safety (i.e., </a:t>
            </a:r>
            <a:r>
              <a:rPr lang="en-US" sz="1200" dirty="0" smtClean="0">
                <a:hlinkClick r:id="rId3"/>
              </a:rPr>
              <a:t>IEC 62523-2010</a:t>
            </a:r>
            <a:r>
              <a:rPr lang="en-US" sz="1200" dirty="0" smtClean="0"/>
              <a:t>) standards that significantly benefit passengers and users of air transportation services, government agencies, equipment manufacturers, and the international community – creating a safer air transportation infrastructure for all.</a:t>
            </a:r>
          </a:p>
          <a:p>
            <a:r>
              <a:rPr lang="en-US" sz="1200" dirty="0" smtClean="0"/>
              <a:t>A conservative, rough-order-of-magnitude (ROM) estimate of the economic benefits associated with x-ray screening standards is in the hundreds of millions of dollars.</a:t>
            </a:r>
            <a:endParaRPr lang="en-US" sz="1200"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D88FB5D7-6D66-414A-83A8-9D602AC8F18D}" type="slidenum">
              <a:rPr lang="en-GB" smtClean="0"/>
              <a:pPr>
                <a:defRPr/>
              </a:pPr>
              <a:t>10</a:t>
            </a:fld>
            <a:endParaRPr lang="en-GB"/>
          </a:p>
        </p:txBody>
      </p:sp>
    </p:spTree>
    <p:extLst>
      <p:ext uri="{BB962C8B-B14F-4D97-AF65-F5344CB8AC3E}">
        <p14:creationId xmlns:p14="http://schemas.microsoft.com/office/powerpoint/2010/main" val="3645895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03D98831-0B90-428E-86B3-424E9AD33DB8}" type="slidenum">
              <a:rPr lang="da-DK" smtClean="0"/>
              <a:t>11</a:t>
            </a:fld>
            <a:endParaRPr lang="da-DK"/>
          </a:p>
        </p:txBody>
      </p:sp>
    </p:spTree>
    <p:extLst>
      <p:ext uri="{BB962C8B-B14F-4D97-AF65-F5344CB8AC3E}">
        <p14:creationId xmlns:p14="http://schemas.microsoft.com/office/powerpoint/2010/main" val="685867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6"/>
          <p:cNvGraphicFramePr>
            <a:graphicFrameLocks/>
          </p:cNvGraphicFramePr>
          <p:nvPr/>
        </p:nvGraphicFramePr>
        <p:xfrm>
          <a:off x="0" y="5418138"/>
          <a:ext cx="9144000" cy="1439862"/>
        </p:xfrm>
        <a:graphic>
          <a:graphicData uri="http://schemas.openxmlformats.org/presentationml/2006/ole">
            <mc:AlternateContent xmlns:mc="http://schemas.openxmlformats.org/markup-compatibility/2006">
              <mc:Choice xmlns:v="urn:schemas-microsoft-com:vml" Requires="v">
                <p:oleObj spid="_x0000_s13523" name="Photo Editor Photo" r:id="rId3" imgW="16704762" imgH="11809524" progId="MSPhotoEd.3">
                  <p:embed/>
                </p:oleObj>
              </mc:Choice>
              <mc:Fallback>
                <p:oleObj name="Photo Editor Photo" r:id="rId3" imgW="16704762" imgH="11809524" progId="MSPhotoEd.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18138"/>
                        <a:ext cx="91440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24"/>
          <p:cNvSpPr txBox="1">
            <a:spLocks noChangeArrowheads="1"/>
          </p:cNvSpPr>
          <p:nvPr/>
        </p:nvSpPr>
        <p:spPr bwMode="auto">
          <a:xfrm>
            <a:off x="6769100" y="5849938"/>
            <a:ext cx="19796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nchor="ctr"/>
          <a:lstStyle>
            <a:lvl1pPr defTabSz="642938" eaLnBrk="0" hangingPunct="0">
              <a:defRPr sz="2400">
                <a:solidFill>
                  <a:schemeClr val="tx1"/>
                </a:solidFill>
                <a:latin typeface="Times" pitchFamily="18" charset="0"/>
              </a:defRPr>
            </a:lvl1pPr>
            <a:lvl2pPr defTabSz="642938" eaLnBrk="0" hangingPunct="0">
              <a:defRPr sz="2400">
                <a:solidFill>
                  <a:schemeClr val="tx1"/>
                </a:solidFill>
                <a:latin typeface="Times" pitchFamily="18" charset="0"/>
              </a:defRPr>
            </a:lvl2pPr>
            <a:lvl3pPr defTabSz="642938" eaLnBrk="0" hangingPunct="0">
              <a:defRPr sz="2400">
                <a:solidFill>
                  <a:schemeClr val="tx1"/>
                </a:solidFill>
                <a:latin typeface="Times" pitchFamily="18" charset="0"/>
              </a:defRPr>
            </a:lvl3pPr>
            <a:lvl4pPr defTabSz="642938" eaLnBrk="0" hangingPunct="0">
              <a:defRPr sz="2400">
                <a:solidFill>
                  <a:schemeClr val="tx1"/>
                </a:solidFill>
                <a:latin typeface="Times" pitchFamily="18" charset="0"/>
              </a:defRPr>
            </a:lvl4pPr>
            <a:lvl5pPr defTabSz="642938" eaLnBrk="0" hangingPunct="0">
              <a:defRPr sz="2400">
                <a:solidFill>
                  <a:schemeClr val="tx1"/>
                </a:solidFill>
                <a:latin typeface="Times" pitchFamily="18" charset="0"/>
              </a:defRPr>
            </a:lvl5pPr>
            <a:lvl6pPr defTabSz="642938" eaLnBrk="0" fontAlgn="base" hangingPunct="0">
              <a:spcBef>
                <a:spcPct val="0"/>
              </a:spcBef>
              <a:spcAft>
                <a:spcPct val="0"/>
              </a:spcAft>
              <a:defRPr sz="2400">
                <a:solidFill>
                  <a:schemeClr val="tx1"/>
                </a:solidFill>
                <a:latin typeface="Times" pitchFamily="18" charset="0"/>
              </a:defRPr>
            </a:lvl6pPr>
            <a:lvl7pPr defTabSz="642938" eaLnBrk="0" fontAlgn="base" hangingPunct="0">
              <a:spcBef>
                <a:spcPct val="0"/>
              </a:spcBef>
              <a:spcAft>
                <a:spcPct val="0"/>
              </a:spcAft>
              <a:defRPr sz="2400">
                <a:solidFill>
                  <a:schemeClr val="tx1"/>
                </a:solidFill>
                <a:latin typeface="Times" pitchFamily="18" charset="0"/>
              </a:defRPr>
            </a:lvl7pPr>
            <a:lvl8pPr defTabSz="642938" eaLnBrk="0" fontAlgn="base" hangingPunct="0">
              <a:spcBef>
                <a:spcPct val="0"/>
              </a:spcBef>
              <a:spcAft>
                <a:spcPct val="0"/>
              </a:spcAft>
              <a:defRPr sz="2400">
                <a:solidFill>
                  <a:schemeClr val="tx1"/>
                </a:solidFill>
                <a:latin typeface="Times" pitchFamily="18" charset="0"/>
              </a:defRPr>
            </a:lvl8pPr>
            <a:lvl9pPr defTabSz="642938" eaLnBrk="0" fontAlgn="base" hangingPunct="0">
              <a:spcBef>
                <a:spcPct val="0"/>
              </a:spcBef>
              <a:spcAft>
                <a:spcPct val="0"/>
              </a:spcAft>
              <a:defRPr sz="2400">
                <a:solidFill>
                  <a:schemeClr val="tx1"/>
                </a:solidFill>
                <a:latin typeface="Times" pitchFamily="18" charset="0"/>
              </a:defRPr>
            </a:lvl9pPr>
          </a:lstStyle>
          <a:p>
            <a:pPr>
              <a:lnSpc>
                <a:spcPct val="65000"/>
              </a:lnSpc>
              <a:spcBef>
                <a:spcPct val="50000"/>
              </a:spcBef>
              <a:defRPr/>
            </a:pPr>
            <a:r>
              <a:rPr lang="en-GB" sz="1400" b="0" dirty="0" smtClean="0">
                <a:solidFill>
                  <a:srgbClr val="005AA0"/>
                </a:solidFill>
                <a:latin typeface="Arial" charset="0"/>
              </a:rPr>
              <a:t>INTERNATIONAL </a:t>
            </a:r>
          </a:p>
          <a:p>
            <a:pPr>
              <a:lnSpc>
                <a:spcPct val="65000"/>
              </a:lnSpc>
              <a:spcBef>
                <a:spcPct val="50000"/>
              </a:spcBef>
              <a:defRPr/>
            </a:pPr>
            <a:r>
              <a:rPr lang="en-GB" sz="1400" b="0" dirty="0" smtClean="0">
                <a:solidFill>
                  <a:srgbClr val="005AA0"/>
                </a:solidFill>
                <a:latin typeface="Arial" charset="0"/>
              </a:rPr>
              <a:t>ELECTROTECHNICAL </a:t>
            </a:r>
          </a:p>
          <a:p>
            <a:pPr>
              <a:lnSpc>
                <a:spcPct val="65000"/>
              </a:lnSpc>
              <a:spcBef>
                <a:spcPct val="50000"/>
              </a:spcBef>
              <a:defRPr/>
            </a:pPr>
            <a:r>
              <a:rPr lang="en-GB" sz="1400" b="0" dirty="0" smtClean="0">
                <a:solidFill>
                  <a:srgbClr val="005AA0"/>
                </a:solidFill>
                <a:latin typeface="Arial" charset="0"/>
              </a:rPr>
              <a:t>COMMISSION</a:t>
            </a:r>
          </a:p>
        </p:txBody>
      </p:sp>
      <p:pic>
        <p:nvPicPr>
          <p:cNvPr id="6" name="Picture 25" descr="IEC logo RV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5813425"/>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a:spLocks noGrp="1" noChangeArrowheads="1"/>
          </p:cNvSpPr>
          <p:nvPr>
            <p:ph type="ctrTitle"/>
          </p:nvPr>
        </p:nvSpPr>
        <p:spPr>
          <a:xfrm>
            <a:off x="648000" y="260648"/>
            <a:ext cx="7845425" cy="1584176"/>
          </a:xfrm>
        </p:spPr>
        <p:txBody>
          <a:bodyPr lIns="0" tIns="0" rIns="0" bIns="0" anchor="t">
            <a:scene3d>
              <a:camera prst="orthographicFront"/>
              <a:lightRig rig="glow" dir="tl">
                <a:rot lat="0" lon="0" rev="5400000"/>
              </a:lightRig>
            </a:scene3d>
            <a:sp3d contourW="12700">
              <a:bevelT w="25400" h="25400"/>
              <a:contourClr>
                <a:schemeClr val="accent6">
                  <a:shade val="73000"/>
                </a:schemeClr>
              </a:contourClr>
            </a:sp3d>
          </a:bodyPr>
          <a:lstStyle>
            <a:lvl1pPr>
              <a:defRPr sz="4000" b="1" cap="none" spc="0">
                <a:ln w="11430">
                  <a:solidFill>
                    <a:schemeClr val="bg1">
                      <a:lumMod val="95000"/>
                    </a:schemeClr>
                  </a:solidFill>
                </a:ln>
                <a:solidFill>
                  <a:schemeClr val="bg1">
                    <a:lumMod val="95000"/>
                  </a:schemeClr>
                </a:solidFill>
                <a:effectLst>
                  <a:outerShdw blurRad="80000" dist="40000" dir="5040000" algn="tl">
                    <a:srgbClr val="000000">
                      <a:alpha val="30000"/>
                    </a:srgbClr>
                  </a:outerShdw>
                </a:effectLst>
              </a:defRPr>
            </a:lvl1pPr>
          </a:lstStyle>
          <a:p>
            <a:pPr lvl="0"/>
            <a:r>
              <a:rPr lang="en-US" noProof="0" smtClean="0"/>
              <a:t>Click to edit Master title style</a:t>
            </a:r>
            <a:endParaRPr lang="en-GB" noProof="0" dirty="0" smtClean="0"/>
          </a:p>
        </p:txBody>
      </p:sp>
    </p:spTree>
    <p:extLst>
      <p:ext uri="{BB962C8B-B14F-4D97-AF65-F5344CB8AC3E}">
        <p14:creationId xmlns:p14="http://schemas.microsoft.com/office/powerpoint/2010/main" val="19310619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7"/>
          <p:cNvSpPr>
            <a:spLocks noGrp="1" noChangeArrowheads="1"/>
          </p:cNvSpPr>
          <p:nvPr>
            <p:ph type="title" idx="4294967295"/>
          </p:nvPr>
        </p:nvSpPr>
        <p:spPr>
          <a:xfrm>
            <a:off x="252000" y="252000"/>
            <a:ext cx="8640480" cy="647700"/>
          </a:xfrm>
        </p:spPr>
        <p:txBody>
          <a:bodyPr lIns="0" tIns="0"/>
          <a:lstStyle>
            <a:lvl1pPr algn="ctr">
              <a:defRPr/>
            </a:lvl1pPr>
          </a:lstStyle>
          <a:p>
            <a:r>
              <a:rPr lang="en-US" smtClean="0"/>
              <a:t>Click to edit Master title style</a:t>
            </a:r>
            <a:endParaRPr lang="en-GB" dirty="0"/>
          </a:p>
        </p:txBody>
      </p:sp>
      <p:sp>
        <p:nvSpPr>
          <p:cNvPr id="4" name="TextBox 9"/>
          <p:cNvSpPr txBox="1">
            <a:spLocks noChangeArrowheads="1"/>
          </p:cNvSpPr>
          <p:nvPr userDrawn="1"/>
        </p:nvSpPr>
        <p:spPr bwMode="auto">
          <a:xfrm>
            <a:off x="250825" y="6381750"/>
            <a:ext cx="720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800" b="1">
                <a:solidFill>
                  <a:srgbClr val="58585A"/>
                </a:solidFill>
                <a:latin typeface="Arial" charset="0"/>
                <a:ea typeface="Osaka" pitchFamily="-92" charset="-128"/>
              </a:defRPr>
            </a:lvl1pPr>
            <a:lvl2pPr marL="742950" indent="-285750" eaLnBrk="0" hangingPunct="0">
              <a:defRPr sz="3800" b="1">
                <a:solidFill>
                  <a:srgbClr val="58585A"/>
                </a:solidFill>
                <a:latin typeface="Arial" charset="0"/>
                <a:ea typeface="Osaka" pitchFamily="-92" charset="-128"/>
              </a:defRPr>
            </a:lvl2pPr>
            <a:lvl3pPr marL="1143000" indent="-228600" eaLnBrk="0" hangingPunct="0">
              <a:defRPr sz="3800" b="1">
                <a:solidFill>
                  <a:srgbClr val="58585A"/>
                </a:solidFill>
                <a:latin typeface="Arial" charset="0"/>
                <a:ea typeface="Osaka" pitchFamily="-92" charset="-128"/>
              </a:defRPr>
            </a:lvl3pPr>
            <a:lvl4pPr marL="1600200" indent="-228600" eaLnBrk="0" hangingPunct="0">
              <a:defRPr sz="3800" b="1">
                <a:solidFill>
                  <a:srgbClr val="58585A"/>
                </a:solidFill>
                <a:latin typeface="Arial" charset="0"/>
                <a:ea typeface="Osaka" pitchFamily="-92" charset="-128"/>
              </a:defRPr>
            </a:lvl4pPr>
            <a:lvl5pPr marL="2057400" indent="-228600" eaLnBrk="0" hangingPunct="0">
              <a:defRPr sz="3800" b="1">
                <a:solidFill>
                  <a:srgbClr val="58585A"/>
                </a:solidFill>
                <a:latin typeface="Arial" charset="0"/>
                <a:ea typeface="Osaka" pitchFamily="-92" charset="-128"/>
              </a:defRPr>
            </a:lvl5pPr>
            <a:lvl6pPr marL="2514600" indent="-228600" eaLnBrk="0" fontAlgn="base" hangingPunct="0">
              <a:spcBef>
                <a:spcPct val="0"/>
              </a:spcBef>
              <a:spcAft>
                <a:spcPct val="0"/>
              </a:spcAft>
              <a:defRPr sz="3800" b="1">
                <a:solidFill>
                  <a:srgbClr val="58585A"/>
                </a:solidFill>
                <a:latin typeface="Arial" charset="0"/>
                <a:ea typeface="Osaka" pitchFamily="-92" charset="-128"/>
              </a:defRPr>
            </a:lvl6pPr>
            <a:lvl7pPr marL="2971800" indent="-228600" eaLnBrk="0" fontAlgn="base" hangingPunct="0">
              <a:spcBef>
                <a:spcPct val="0"/>
              </a:spcBef>
              <a:spcAft>
                <a:spcPct val="0"/>
              </a:spcAft>
              <a:defRPr sz="3800" b="1">
                <a:solidFill>
                  <a:srgbClr val="58585A"/>
                </a:solidFill>
                <a:latin typeface="Arial" charset="0"/>
                <a:ea typeface="Osaka" pitchFamily="-92" charset="-128"/>
              </a:defRPr>
            </a:lvl7pPr>
            <a:lvl8pPr marL="3429000" indent="-228600" eaLnBrk="0" fontAlgn="base" hangingPunct="0">
              <a:spcBef>
                <a:spcPct val="0"/>
              </a:spcBef>
              <a:spcAft>
                <a:spcPct val="0"/>
              </a:spcAft>
              <a:defRPr sz="3800" b="1">
                <a:solidFill>
                  <a:srgbClr val="58585A"/>
                </a:solidFill>
                <a:latin typeface="Arial" charset="0"/>
                <a:ea typeface="Osaka" pitchFamily="-92" charset="-128"/>
              </a:defRPr>
            </a:lvl8pPr>
            <a:lvl9pPr marL="3886200" indent="-228600" eaLnBrk="0" fontAlgn="base" hangingPunct="0">
              <a:spcBef>
                <a:spcPct val="0"/>
              </a:spcBef>
              <a:spcAft>
                <a:spcPct val="0"/>
              </a:spcAft>
              <a:defRPr sz="3800" b="1">
                <a:solidFill>
                  <a:srgbClr val="58585A"/>
                </a:solidFill>
                <a:latin typeface="Arial" charset="0"/>
                <a:ea typeface="Osaka" pitchFamily="-92" charset="-128"/>
              </a:defRPr>
            </a:lvl9pPr>
          </a:lstStyle>
          <a:p>
            <a:pPr eaLnBrk="1" hangingPunct="1">
              <a:defRPr/>
            </a:pPr>
            <a:fld id="{2FC2C300-BE4D-4030-9B73-458C381F9100}" type="slidenum">
              <a:rPr lang="en-GB" sz="2000" smtClean="0"/>
              <a:pPr eaLnBrk="1" hangingPunct="1">
                <a:defRPr/>
              </a:pPr>
              <a:t>‹#›</a:t>
            </a:fld>
            <a:endParaRPr lang="en-GB" sz="2000" dirty="0" smtClean="0"/>
          </a:p>
        </p:txBody>
      </p:sp>
      <p:pic>
        <p:nvPicPr>
          <p:cNvPr id="5" name="Picture 25" descr="IEC logo RV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43888" y="5957888"/>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3447484"/>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AE6EC0-A3D2-49E9-9FFE-1BFF4CCC9DCC}" type="datetimeFigureOut">
              <a:rPr lang="da-DK" smtClean="0"/>
              <a:pPr/>
              <a:t>13-11-2012</a:t>
            </a:fld>
            <a:endParaRPr lang="da-DK"/>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da-DK"/>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137552-A087-4888-9ABD-2250A1262B89}" type="slidenum">
              <a:rPr lang="da-DK" smtClean="0"/>
              <a:pPr/>
              <a:t>‹#›</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704850" y="1690688"/>
            <a:ext cx="7773988" cy="462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smtClean="0"/>
              <a:t>Text level 1</a:t>
            </a:r>
          </a:p>
          <a:p>
            <a:pPr lvl="1"/>
            <a:r>
              <a:rPr lang="en-GB" dirty="0" smtClean="0"/>
              <a:t>Text level 2</a:t>
            </a:r>
          </a:p>
          <a:p>
            <a:pPr lvl="2"/>
            <a:r>
              <a:rPr lang="en-GB" dirty="0" smtClean="0"/>
              <a:t>Text level 3</a:t>
            </a:r>
          </a:p>
        </p:txBody>
      </p:sp>
      <p:sp>
        <p:nvSpPr>
          <p:cNvPr id="1027" name="Rectangle 23"/>
          <p:cNvSpPr>
            <a:spLocks noGrp="1" noChangeArrowheads="1"/>
          </p:cNvSpPr>
          <p:nvPr>
            <p:ph type="title"/>
          </p:nvPr>
        </p:nvSpPr>
        <p:spPr bwMode="auto">
          <a:xfrm>
            <a:off x="704850" y="250825"/>
            <a:ext cx="7488238" cy="647700"/>
          </a:xfrm>
          <a:prstGeom prst="rect">
            <a:avLst/>
          </a:prstGeom>
          <a:noFill/>
          <a:ln w="9525">
            <a:noFill/>
            <a:miter lim="800000"/>
            <a:headEnd/>
            <a:tailEnd/>
          </a:ln>
          <a:effectLst/>
        </p:spPr>
        <p:txBody>
          <a:bodyPr vert="horz" wrap="square" lIns="91429" tIns="45715" rIns="91429" bIns="45715" numCol="1" anchor="ctr" anchorCtr="0" compatLnSpc="1">
            <a:prstTxWarp prst="textNoShape">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lvl="0"/>
            <a:r>
              <a:rPr lang="en-GB" dirty="0" smtClean="0"/>
              <a:t>ADD TITLE</a:t>
            </a:r>
          </a:p>
        </p:txBody>
      </p:sp>
      <p:pic>
        <p:nvPicPr>
          <p:cNvPr id="1028" name="Picture 25" descr="IEC logo RV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3888" y="5957888"/>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9"/>
          <p:cNvSpPr txBox="1">
            <a:spLocks noChangeArrowheads="1"/>
          </p:cNvSpPr>
          <p:nvPr/>
        </p:nvSpPr>
        <p:spPr bwMode="auto">
          <a:xfrm>
            <a:off x="250825" y="6381750"/>
            <a:ext cx="720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800" b="1">
                <a:solidFill>
                  <a:srgbClr val="58585A"/>
                </a:solidFill>
                <a:latin typeface="Arial" charset="0"/>
                <a:ea typeface="Osaka" pitchFamily="-92" charset="-128"/>
              </a:defRPr>
            </a:lvl1pPr>
            <a:lvl2pPr marL="742950" indent="-285750" eaLnBrk="0" hangingPunct="0">
              <a:defRPr sz="3800" b="1">
                <a:solidFill>
                  <a:srgbClr val="58585A"/>
                </a:solidFill>
                <a:latin typeface="Arial" charset="0"/>
                <a:ea typeface="Osaka" pitchFamily="-92" charset="-128"/>
              </a:defRPr>
            </a:lvl2pPr>
            <a:lvl3pPr marL="1143000" indent="-228600" eaLnBrk="0" hangingPunct="0">
              <a:defRPr sz="3800" b="1">
                <a:solidFill>
                  <a:srgbClr val="58585A"/>
                </a:solidFill>
                <a:latin typeface="Arial" charset="0"/>
                <a:ea typeface="Osaka" pitchFamily="-92" charset="-128"/>
              </a:defRPr>
            </a:lvl3pPr>
            <a:lvl4pPr marL="1600200" indent="-228600" eaLnBrk="0" hangingPunct="0">
              <a:defRPr sz="3800" b="1">
                <a:solidFill>
                  <a:srgbClr val="58585A"/>
                </a:solidFill>
                <a:latin typeface="Arial" charset="0"/>
                <a:ea typeface="Osaka" pitchFamily="-92" charset="-128"/>
              </a:defRPr>
            </a:lvl4pPr>
            <a:lvl5pPr marL="2057400" indent="-228600" eaLnBrk="0" hangingPunct="0">
              <a:defRPr sz="3800" b="1">
                <a:solidFill>
                  <a:srgbClr val="58585A"/>
                </a:solidFill>
                <a:latin typeface="Arial" charset="0"/>
                <a:ea typeface="Osaka" pitchFamily="-92" charset="-128"/>
              </a:defRPr>
            </a:lvl5pPr>
            <a:lvl6pPr marL="2514600" indent="-228600" eaLnBrk="0" fontAlgn="base" hangingPunct="0">
              <a:spcBef>
                <a:spcPct val="0"/>
              </a:spcBef>
              <a:spcAft>
                <a:spcPct val="0"/>
              </a:spcAft>
              <a:defRPr sz="3800" b="1">
                <a:solidFill>
                  <a:srgbClr val="58585A"/>
                </a:solidFill>
                <a:latin typeface="Arial" charset="0"/>
                <a:ea typeface="Osaka" pitchFamily="-92" charset="-128"/>
              </a:defRPr>
            </a:lvl6pPr>
            <a:lvl7pPr marL="2971800" indent="-228600" eaLnBrk="0" fontAlgn="base" hangingPunct="0">
              <a:spcBef>
                <a:spcPct val="0"/>
              </a:spcBef>
              <a:spcAft>
                <a:spcPct val="0"/>
              </a:spcAft>
              <a:defRPr sz="3800" b="1">
                <a:solidFill>
                  <a:srgbClr val="58585A"/>
                </a:solidFill>
                <a:latin typeface="Arial" charset="0"/>
                <a:ea typeface="Osaka" pitchFamily="-92" charset="-128"/>
              </a:defRPr>
            </a:lvl7pPr>
            <a:lvl8pPr marL="3429000" indent="-228600" eaLnBrk="0" fontAlgn="base" hangingPunct="0">
              <a:spcBef>
                <a:spcPct val="0"/>
              </a:spcBef>
              <a:spcAft>
                <a:spcPct val="0"/>
              </a:spcAft>
              <a:defRPr sz="3800" b="1">
                <a:solidFill>
                  <a:srgbClr val="58585A"/>
                </a:solidFill>
                <a:latin typeface="Arial" charset="0"/>
                <a:ea typeface="Osaka" pitchFamily="-92" charset="-128"/>
              </a:defRPr>
            </a:lvl8pPr>
            <a:lvl9pPr marL="3886200" indent="-228600" eaLnBrk="0" fontAlgn="base" hangingPunct="0">
              <a:spcBef>
                <a:spcPct val="0"/>
              </a:spcBef>
              <a:spcAft>
                <a:spcPct val="0"/>
              </a:spcAft>
              <a:defRPr sz="3800" b="1">
                <a:solidFill>
                  <a:srgbClr val="58585A"/>
                </a:solidFill>
                <a:latin typeface="Arial" charset="0"/>
                <a:ea typeface="Osaka" pitchFamily="-92" charset="-128"/>
              </a:defRPr>
            </a:lvl9pPr>
          </a:lstStyle>
          <a:p>
            <a:pPr eaLnBrk="1" hangingPunct="1">
              <a:defRPr/>
            </a:pPr>
            <a:fld id="{2FC2C300-BE4D-4030-9B73-458C381F9100}" type="slidenum">
              <a:rPr lang="en-GB" sz="2000" smtClean="0"/>
              <a:pPr eaLnBrk="1" hangingPunct="1">
                <a:defRPr/>
              </a:pPr>
              <a:t>‹#›</a:t>
            </a:fld>
            <a:endParaRPr lang="en-GB" sz="2000" dirty="0" smtClean="0"/>
          </a:p>
        </p:txBody>
      </p:sp>
    </p:spTree>
  </p:cSld>
  <p:clrMap bg1="lt1" tx1="dk1" bg2="lt2" tx2="dk2" accent1="accent1" accent2="accent2" accent3="accent3" accent4="accent4" accent5="accent5" accent6="accent6" hlink="hlink" folHlink="folHlink"/>
  <p:sldLayoutIdLst>
    <p:sldLayoutId id="2147483678" r:id="rId1"/>
    <p:sldLayoutId id="2147483677" r:id="rId2"/>
    <p:sldLayoutId id="2147483680" r:id="rId3"/>
  </p:sldLayoutIdLst>
  <p:timing>
    <p:tnLst>
      <p:par>
        <p:cTn id="1" dur="indefinite" restart="never" nodeType="tmRoot"/>
      </p:par>
    </p:tnLst>
  </p:timing>
  <p:hf hdr="0" ftr="0" dt="0"/>
  <p:txStyles>
    <p:titleStyle>
      <a:lvl1pPr algn="l" rtl="0" eaLnBrk="1" fontAlgn="base" hangingPunct="1">
        <a:spcBef>
          <a:spcPct val="0"/>
        </a:spcBef>
        <a:spcAft>
          <a:spcPct val="0"/>
        </a:spcAft>
        <a:defRPr lang="en-GB" sz="3200" b="1" kern="1200"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ea typeface="+mn-ea"/>
          <a:cs typeface="Arial" pitchFamily="34" charset="0"/>
        </a:defRPr>
      </a:lvl1pPr>
      <a:lvl2pPr algn="l" rtl="0" eaLnBrk="1" fontAlgn="base" hangingPunct="1">
        <a:spcBef>
          <a:spcPct val="0"/>
        </a:spcBef>
        <a:spcAft>
          <a:spcPct val="0"/>
        </a:spcAft>
        <a:defRPr sz="2800" b="1">
          <a:solidFill>
            <a:srgbClr val="58585A"/>
          </a:solidFill>
          <a:latin typeface="Arial" charset="0"/>
          <a:ea typeface="Osaka" pitchFamily="-92" charset="-128"/>
        </a:defRPr>
      </a:lvl2pPr>
      <a:lvl3pPr algn="l" rtl="0" eaLnBrk="1" fontAlgn="base" hangingPunct="1">
        <a:spcBef>
          <a:spcPct val="0"/>
        </a:spcBef>
        <a:spcAft>
          <a:spcPct val="0"/>
        </a:spcAft>
        <a:defRPr sz="2800" b="1">
          <a:solidFill>
            <a:srgbClr val="58585A"/>
          </a:solidFill>
          <a:latin typeface="Arial" charset="0"/>
          <a:ea typeface="Osaka" pitchFamily="-92" charset="-128"/>
        </a:defRPr>
      </a:lvl3pPr>
      <a:lvl4pPr algn="l" rtl="0" eaLnBrk="1" fontAlgn="base" hangingPunct="1">
        <a:spcBef>
          <a:spcPct val="0"/>
        </a:spcBef>
        <a:spcAft>
          <a:spcPct val="0"/>
        </a:spcAft>
        <a:defRPr sz="2800" b="1">
          <a:solidFill>
            <a:srgbClr val="58585A"/>
          </a:solidFill>
          <a:latin typeface="Arial" charset="0"/>
          <a:ea typeface="Osaka" pitchFamily="-92" charset="-128"/>
        </a:defRPr>
      </a:lvl4pPr>
      <a:lvl5pPr algn="l" rtl="0" eaLnBrk="1" fontAlgn="base" hangingPunct="1">
        <a:spcBef>
          <a:spcPct val="0"/>
        </a:spcBef>
        <a:spcAft>
          <a:spcPct val="0"/>
        </a:spcAft>
        <a:defRPr sz="2800" b="1">
          <a:solidFill>
            <a:srgbClr val="58585A"/>
          </a:solidFill>
          <a:latin typeface="Arial" charset="0"/>
          <a:ea typeface="Osaka" pitchFamily="-92" charset="-128"/>
        </a:defRPr>
      </a:lvl5pPr>
      <a:lvl6pPr marL="457200" algn="l" rtl="0" eaLnBrk="1" fontAlgn="base" hangingPunct="1">
        <a:spcBef>
          <a:spcPct val="0"/>
        </a:spcBef>
        <a:spcAft>
          <a:spcPct val="0"/>
        </a:spcAft>
        <a:defRPr sz="2800" b="1">
          <a:solidFill>
            <a:srgbClr val="58585A"/>
          </a:solidFill>
          <a:latin typeface="Arial" charset="0"/>
          <a:ea typeface="Osaka" pitchFamily="-92" charset="-128"/>
        </a:defRPr>
      </a:lvl6pPr>
      <a:lvl7pPr marL="914400" algn="l" rtl="0" eaLnBrk="1" fontAlgn="base" hangingPunct="1">
        <a:spcBef>
          <a:spcPct val="0"/>
        </a:spcBef>
        <a:spcAft>
          <a:spcPct val="0"/>
        </a:spcAft>
        <a:defRPr sz="2800" b="1">
          <a:solidFill>
            <a:srgbClr val="58585A"/>
          </a:solidFill>
          <a:latin typeface="Arial" charset="0"/>
          <a:ea typeface="Osaka" pitchFamily="-92" charset="-128"/>
        </a:defRPr>
      </a:lvl7pPr>
      <a:lvl8pPr marL="1371600" algn="l" rtl="0" eaLnBrk="1" fontAlgn="base" hangingPunct="1">
        <a:spcBef>
          <a:spcPct val="0"/>
        </a:spcBef>
        <a:spcAft>
          <a:spcPct val="0"/>
        </a:spcAft>
        <a:defRPr sz="2800" b="1">
          <a:solidFill>
            <a:srgbClr val="58585A"/>
          </a:solidFill>
          <a:latin typeface="Arial" charset="0"/>
          <a:ea typeface="Osaka" pitchFamily="-92" charset="-128"/>
        </a:defRPr>
      </a:lvl8pPr>
      <a:lvl9pPr marL="1828800" algn="l" rtl="0" eaLnBrk="1" fontAlgn="base" hangingPunct="1">
        <a:spcBef>
          <a:spcPct val="0"/>
        </a:spcBef>
        <a:spcAft>
          <a:spcPct val="0"/>
        </a:spcAft>
        <a:defRPr sz="2800" b="1">
          <a:solidFill>
            <a:srgbClr val="58585A"/>
          </a:solidFill>
          <a:latin typeface="Arial" charset="0"/>
          <a:ea typeface="Osaka" pitchFamily="-92" charset="-128"/>
        </a:defRPr>
      </a:lvl9pPr>
    </p:titleStyle>
    <p:bodyStyle>
      <a:lvl1pPr marL="442913" indent="-442913" algn="l" defTabSz="179388" rtl="0" eaLnBrk="1" fontAlgn="ctr" hangingPunct="1">
        <a:spcBef>
          <a:spcPct val="50000"/>
        </a:spcBef>
        <a:spcAft>
          <a:spcPct val="0"/>
        </a:spcAft>
        <a:buClr>
          <a:srgbClr val="58585A"/>
        </a:buClr>
        <a:buSzPct val="150000"/>
        <a:buFont typeface="Arial" pitchFamily="34" charset="0"/>
        <a:buChar char="•"/>
        <a:defRPr sz="2800" b="1">
          <a:solidFill>
            <a:srgbClr val="58585A"/>
          </a:solidFill>
          <a:latin typeface="+mn-lt"/>
          <a:ea typeface="+mn-ea"/>
          <a:cs typeface="+mn-cs"/>
        </a:defRPr>
      </a:lvl1pPr>
      <a:lvl2pPr marL="987425" indent="-365125" algn="l" defTabSz="179388" rtl="0" eaLnBrk="1" fontAlgn="ctr" hangingPunct="1">
        <a:spcBef>
          <a:spcPct val="50000"/>
        </a:spcBef>
        <a:spcAft>
          <a:spcPct val="0"/>
        </a:spcAft>
        <a:buClr>
          <a:srgbClr val="58585A"/>
        </a:buClr>
        <a:buSzPct val="150000"/>
        <a:buFont typeface="Arial" pitchFamily="34" charset="0"/>
        <a:buChar char="•"/>
        <a:defRPr sz="2400" b="1">
          <a:solidFill>
            <a:srgbClr val="58585A"/>
          </a:solidFill>
          <a:latin typeface="+mn-lt"/>
          <a:ea typeface="+mn-ea"/>
        </a:defRPr>
      </a:lvl2pPr>
      <a:lvl3pPr marL="1611313" indent="-354013" algn="l" defTabSz="179388" rtl="0" eaLnBrk="1" fontAlgn="ctr" hangingPunct="1">
        <a:spcBef>
          <a:spcPct val="50000"/>
        </a:spcBef>
        <a:spcAft>
          <a:spcPct val="0"/>
        </a:spcAft>
        <a:buClr>
          <a:srgbClr val="58585A"/>
        </a:buClr>
        <a:buSzPct val="150000"/>
        <a:buFont typeface="Arial" pitchFamily="34" charset="0"/>
        <a:buChar char="•"/>
        <a:defRPr sz="2000" b="1">
          <a:solidFill>
            <a:srgbClr val="58585A"/>
          </a:solidFill>
          <a:latin typeface="+mn-lt"/>
          <a:ea typeface="+mn-ea"/>
        </a:defRPr>
      </a:lvl3pPr>
      <a:lvl4pPr marL="3162300" indent="-228600" algn="l" defTabSz="179388" rtl="0" eaLnBrk="1" fontAlgn="base" hangingPunct="1">
        <a:spcBef>
          <a:spcPct val="20000"/>
        </a:spcBef>
        <a:spcAft>
          <a:spcPct val="0"/>
        </a:spcAft>
        <a:buClr>
          <a:srgbClr val="5A5A5A"/>
        </a:buClr>
        <a:buSzPct val="75000"/>
        <a:buFont typeface="Wingdings" pitchFamily="2" charset="2"/>
        <a:buChar char="§"/>
        <a:defRPr sz="1500" b="1">
          <a:solidFill>
            <a:srgbClr val="58585A"/>
          </a:solidFill>
          <a:latin typeface="+mn-lt"/>
          <a:ea typeface="+mn-ea"/>
        </a:defRPr>
      </a:lvl4pPr>
      <a:lvl5pPr marL="3570288" indent="-228600" algn="l" defTabSz="179388" rtl="0" eaLnBrk="1" fontAlgn="base" hangingPunct="1">
        <a:spcBef>
          <a:spcPct val="20000"/>
        </a:spcBef>
        <a:spcAft>
          <a:spcPct val="0"/>
        </a:spcAft>
        <a:buClr>
          <a:srgbClr val="5A5A5A"/>
        </a:buClr>
        <a:buSzPct val="50000"/>
        <a:buFont typeface="Wingdings" pitchFamily="2" charset="2"/>
        <a:buChar char="§"/>
        <a:defRPr sz="1300" b="1">
          <a:solidFill>
            <a:srgbClr val="58585A"/>
          </a:solidFill>
          <a:latin typeface="+mn-lt"/>
          <a:ea typeface="+mn-ea"/>
        </a:defRPr>
      </a:lvl5pPr>
      <a:lvl6pPr marL="4027488" indent="-228600" algn="l" defTabSz="179388" rtl="0" eaLnBrk="1" fontAlgn="base" hangingPunct="1">
        <a:spcBef>
          <a:spcPct val="20000"/>
        </a:spcBef>
        <a:spcAft>
          <a:spcPct val="0"/>
        </a:spcAft>
        <a:buClr>
          <a:srgbClr val="5A5A5A"/>
        </a:buClr>
        <a:buSzPct val="50000"/>
        <a:buFont typeface="Wingdings" pitchFamily="2" charset="2"/>
        <a:buChar char="§"/>
        <a:defRPr sz="1300" b="1">
          <a:solidFill>
            <a:srgbClr val="58585A"/>
          </a:solidFill>
          <a:latin typeface="+mn-lt"/>
          <a:ea typeface="+mn-ea"/>
        </a:defRPr>
      </a:lvl6pPr>
      <a:lvl7pPr marL="4484688" indent="-228600" algn="l" defTabSz="179388" rtl="0" eaLnBrk="1" fontAlgn="base" hangingPunct="1">
        <a:spcBef>
          <a:spcPct val="20000"/>
        </a:spcBef>
        <a:spcAft>
          <a:spcPct val="0"/>
        </a:spcAft>
        <a:buClr>
          <a:srgbClr val="5A5A5A"/>
        </a:buClr>
        <a:buSzPct val="50000"/>
        <a:buFont typeface="Wingdings" pitchFamily="2" charset="2"/>
        <a:buChar char="§"/>
        <a:defRPr sz="1300" b="1">
          <a:solidFill>
            <a:srgbClr val="58585A"/>
          </a:solidFill>
          <a:latin typeface="+mn-lt"/>
          <a:ea typeface="+mn-ea"/>
        </a:defRPr>
      </a:lvl7pPr>
      <a:lvl8pPr marL="4941888" indent="-228600" algn="l" defTabSz="179388" rtl="0" eaLnBrk="1" fontAlgn="base" hangingPunct="1">
        <a:spcBef>
          <a:spcPct val="20000"/>
        </a:spcBef>
        <a:spcAft>
          <a:spcPct val="0"/>
        </a:spcAft>
        <a:buClr>
          <a:srgbClr val="5A5A5A"/>
        </a:buClr>
        <a:buSzPct val="50000"/>
        <a:buFont typeface="Wingdings" pitchFamily="2" charset="2"/>
        <a:buChar char="§"/>
        <a:defRPr sz="1300" b="1">
          <a:solidFill>
            <a:srgbClr val="58585A"/>
          </a:solidFill>
          <a:latin typeface="+mn-lt"/>
          <a:ea typeface="+mn-ea"/>
        </a:defRPr>
      </a:lvl8pPr>
      <a:lvl9pPr marL="5399088" indent="-228600" algn="l" defTabSz="179388" rtl="0" eaLnBrk="1" fontAlgn="base" hangingPunct="1">
        <a:spcBef>
          <a:spcPct val="20000"/>
        </a:spcBef>
        <a:spcAft>
          <a:spcPct val="0"/>
        </a:spcAft>
        <a:buClr>
          <a:srgbClr val="5A5A5A"/>
        </a:buClr>
        <a:buSzPct val="50000"/>
        <a:buFont typeface="Wingdings" pitchFamily="2" charset="2"/>
        <a:buChar char="§"/>
        <a:defRPr sz="1300" b="1">
          <a:solidFill>
            <a:srgbClr val="58585A"/>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ctrTitle"/>
          </p:nvPr>
        </p:nvSpPr>
        <p:spPr>
          <a:xfrm>
            <a:off x="1614675" y="2636912"/>
            <a:ext cx="6045224" cy="2286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dirty="0" smtClean="0">
                <a:solidFill>
                  <a:schemeClr val="tx1">
                    <a:lumMod val="65000"/>
                    <a:lumOff val="35000"/>
                  </a:schemeClr>
                </a:solidFill>
                <a:effectLst/>
              </a:rPr>
              <a:t>Business cases on </a:t>
            </a:r>
            <a:br>
              <a:rPr lang="en-GB" dirty="0" smtClean="0">
                <a:solidFill>
                  <a:schemeClr val="tx1">
                    <a:lumMod val="65000"/>
                    <a:lumOff val="35000"/>
                  </a:schemeClr>
                </a:solidFill>
                <a:effectLst/>
              </a:rPr>
            </a:br>
            <a:r>
              <a:rPr lang="en-GB" dirty="0" smtClean="0">
                <a:solidFill>
                  <a:schemeClr val="tx1">
                    <a:lumMod val="65000"/>
                    <a:lumOff val="35000"/>
                  </a:schemeClr>
                </a:solidFill>
                <a:effectLst/>
              </a:rPr>
              <a:t>standardization</a:t>
            </a:r>
          </a:p>
        </p:txBody>
      </p:sp>
      <p:sp>
        <p:nvSpPr>
          <p:cNvPr id="2" name="TextBox 1"/>
          <p:cNvSpPr txBox="1"/>
          <p:nvPr/>
        </p:nvSpPr>
        <p:spPr>
          <a:xfrm>
            <a:off x="251520" y="5594155"/>
            <a:ext cx="2700000" cy="1107996"/>
          </a:xfrm>
          <a:prstGeom prst="rect">
            <a:avLst/>
          </a:prstGeom>
          <a:noFill/>
        </p:spPr>
        <p:txBody>
          <a:bodyPr wrap="square" rtlCol="0">
            <a:spAutoFit/>
          </a:bodyPr>
          <a:lstStyle/>
          <a:p>
            <a:pPr>
              <a:spcBef>
                <a:spcPts val="0"/>
              </a:spcBef>
            </a:pPr>
            <a:r>
              <a:rPr lang="en-US" sz="2200" kern="100" dirty="0" smtClean="0">
                <a:latin typeface="Arial" pitchFamily="34" charset="0"/>
                <a:cs typeface="Arial" pitchFamily="34" charset="0"/>
              </a:rPr>
              <a:t>Name</a:t>
            </a:r>
          </a:p>
          <a:p>
            <a:pPr>
              <a:spcBef>
                <a:spcPts val="0"/>
              </a:spcBef>
            </a:pPr>
            <a:r>
              <a:rPr lang="en-US" sz="2200" kern="100" dirty="0" smtClean="0">
                <a:latin typeface="Arial" pitchFamily="34" charset="0"/>
                <a:cs typeface="Arial" pitchFamily="34" charset="0"/>
              </a:rPr>
              <a:t>Title</a:t>
            </a:r>
            <a:br>
              <a:rPr lang="en-US" sz="2200" kern="100" dirty="0" smtClean="0">
                <a:latin typeface="Arial" pitchFamily="34" charset="0"/>
                <a:cs typeface="Arial" pitchFamily="34" charset="0"/>
              </a:rPr>
            </a:br>
            <a:endParaRPr lang="en-GB" sz="2200" kern="1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850" y="1690688"/>
            <a:ext cx="6819478" cy="4624387"/>
          </a:xfrm>
        </p:spPr>
        <p:txBody>
          <a:bodyPr/>
          <a:lstStyle/>
          <a:p>
            <a:r>
              <a:rPr lang="en-US" sz="3200" dirty="0"/>
              <a:t>Result: development, renovation and promulgation of x-ray safety standards (i.e., </a:t>
            </a:r>
            <a:r>
              <a:rPr lang="en-US" sz="3200" dirty="0">
                <a:solidFill>
                  <a:srgbClr val="0066FF"/>
                </a:solidFill>
              </a:rPr>
              <a:t>IEC 62523-2012</a:t>
            </a:r>
            <a:r>
              <a:rPr lang="en-US" sz="3200" dirty="0"/>
              <a:t>) creating a safer </a:t>
            </a:r>
            <a:r>
              <a:rPr lang="en-US" sz="3200" dirty="0" smtClean="0"/>
              <a:t>air transportation </a:t>
            </a:r>
            <a:r>
              <a:rPr lang="en-US" sz="3200" dirty="0"/>
              <a:t>for </a:t>
            </a:r>
            <a:r>
              <a:rPr lang="en-US" sz="3200" dirty="0" smtClean="0"/>
              <a:t>all</a:t>
            </a:r>
            <a:endParaRPr lang="en-US" dirty="0"/>
          </a:p>
          <a:p>
            <a:r>
              <a:rPr lang="en-US" sz="3200" dirty="0"/>
              <a:t>ROM estimate of the economic benefits associated with x-ray screening standards is in the hundreds of millions of dollars.</a:t>
            </a:r>
          </a:p>
          <a:p>
            <a:endParaRPr lang="en-US" dirty="0"/>
          </a:p>
        </p:txBody>
      </p:sp>
      <p:sp>
        <p:nvSpPr>
          <p:cNvPr id="5" name="Titel 1"/>
          <p:cNvSpPr>
            <a:spLocks noGrp="1"/>
          </p:cNvSpPr>
          <p:nvPr>
            <p:ph type="title"/>
          </p:nvPr>
        </p:nvSpPr>
        <p:spPr/>
        <p:txBody>
          <a:bodyPr/>
          <a:lstStyle/>
          <a:p>
            <a:r>
              <a:rPr lang="da-DK" sz="4800" dirty="0"/>
              <a:t>Case </a:t>
            </a:r>
            <a:r>
              <a:rPr lang="da-DK" sz="4800" dirty="0" smtClean="0"/>
              <a:t>Study</a:t>
            </a:r>
            <a:endParaRPr lang="da-DK" sz="4800" dirty="0"/>
          </a:p>
        </p:txBody>
      </p:sp>
    </p:spTree>
    <p:extLst>
      <p:ext uri="{BB962C8B-B14F-4D97-AF65-F5344CB8AC3E}">
        <p14:creationId xmlns:p14="http://schemas.microsoft.com/office/powerpoint/2010/main" val="2456430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548680"/>
            <a:ext cx="8280919" cy="868958"/>
          </a:xfrm>
        </p:spPr>
        <p:txBody>
          <a:bodyPr>
            <a:noAutofit/>
          </a:bodyPr>
          <a:lstStyle/>
          <a:p>
            <a:pPr>
              <a:lnSpc>
                <a:spcPct val="75000"/>
              </a:lnSpc>
            </a:pPr>
            <a:r>
              <a:rPr lang="da-DK" sz="4800" dirty="0" smtClean="0"/>
              <a:t>Return </a:t>
            </a:r>
            <a:r>
              <a:rPr lang="da-DK" sz="4800" dirty="0"/>
              <a:t>O</a:t>
            </a:r>
            <a:r>
              <a:rPr lang="da-DK" sz="4800" dirty="0" smtClean="0"/>
              <a:t>n </a:t>
            </a:r>
            <a:r>
              <a:rPr lang="da-DK" sz="4800" dirty="0" err="1"/>
              <a:t>S</a:t>
            </a:r>
            <a:r>
              <a:rPr lang="da-DK" sz="4800" dirty="0" err="1" smtClean="0"/>
              <a:t>tandardization</a:t>
            </a:r>
            <a:r>
              <a:rPr lang="da-DK" sz="4800" dirty="0" smtClean="0"/>
              <a:t> </a:t>
            </a:r>
            <a:r>
              <a:rPr lang="da-DK" sz="4800" dirty="0"/>
              <a:t>Investment </a:t>
            </a:r>
            <a:r>
              <a:rPr lang="da-DK" sz="4800" dirty="0" smtClean="0"/>
              <a:t>(ROSI)</a:t>
            </a:r>
            <a:endParaRPr lang="da-DK" sz="4800" dirty="0"/>
          </a:p>
        </p:txBody>
      </p:sp>
      <p:sp>
        <p:nvSpPr>
          <p:cNvPr id="3" name="Pladsholder til indhold 2"/>
          <p:cNvSpPr>
            <a:spLocks noGrp="1"/>
          </p:cNvSpPr>
          <p:nvPr>
            <p:ph idx="1"/>
          </p:nvPr>
        </p:nvSpPr>
        <p:spPr>
          <a:xfrm>
            <a:off x="1187624" y="1700808"/>
            <a:ext cx="3384376" cy="4425355"/>
          </a:xfrm>
        </p:spPr>
        <p:txBody>
          <a:bodyPr>
            <a:normAutofit lnSpcReduction="10000"/>
          </a:bodyPr>
          <a:lstStyle/>
          <a:p>
            <a:endParaRPr lang="da-DK" sz="1600" dirty="0" smtClean="0"/>
          </a:p>
          <a:p>
            <a:pPr marL="0" indent="0">
              <a:spcBef>
                <a:spcPts val="0"/>
              </a:spcBef>
              <a:buNone/>
            </a:pPr>
            <a:r>
              <a:rPr lang="da-DK" sz="3200" dirty="0" smtClean="0">
                <a:latin typeface="Arial" pitchFamily="34" charset="0"/>
                <a:cs typeface="Arial" pitchFamily="34" charset="0"/>
              </a:rPr>
              <a:t>To </a:t>
            </a:r>
            <a:r>
              <a:rPr lang="en-US" sz="3200" dirty="0" smtClean="0">
                <a:latin typeface="Arial" pitchFamily="34" charset="0"/>
                <a:cs typeface="Arial" pitchFamily="34" charset="0"/>
              </a:rPr>
              <a:t>calculate</a:t>
            </a:r>
            <a:r>
              <a:rPr lang="da-DK" sz="3200" dirty="0" smtClean="0">
                <a:latin typeface="Arial" pitchFamily="34" charset="0"/>
                <a:cs typeface="Arial" pitchFamily="34" charset="0"/>
              </a:rPr>
              <a:t> the </a:t>
            </a:r>
            <a:r>
              <a:rPr lang="en-US" sz="3200" dirty="0" smtClean="0">
                <a:solidFill>
                  <a:srgbClr val="0061AC"/>
                </a:solidFill>
                <a:latin typeface="Arial" pitchFamily="34" charset="0"/>
                <a:cs typeface="Arial" pitchFamily="34" charset="0"/>
              </a:rPr>
              <a:t>Return</a:t>
            </a:r>
            <a:r>
              <a:rPr lang="da-DK" sz="3200" dirty="0" smtClean="0">
                <a:solidFill>
                  <a:srgbClr val="0061AC"/>
                </a:solidFill>
                <a:latin typeface="Arial" pitchFamily="34" charset="0"/>
                <a:cs typeface="Arial" pitchFamily="34" charset="0"/>
              </a:rPr>
              <a:t> on </a:t>
            </a:r>
            <a:r>
              <a:rPr lang="en-US" sz="3200" dirty="0">
                <a:solidFill>
                  <a:srgbClr val="0061AC"/>
                </a:solidFill>
                <a:latin typeface="Arial" pitchFamily="34" charset="0"/>
                <a:cs typeface="Arial" pitchFamily="34" charset="0"/>
              </a:rPr>
              <a:t>I</a:t>
            </a:r>
            <a:r>
              <a:rPr lang="en-US" sz="3200" dirty="0" smtClean="0">
                <a:solidFill>
                  <a:srgbClr val="0061AC"/>
                </a:solidFill>
                <a:latin typeface="Arial" pitchFamily="34" charset="0"/>
                <a:cs typeface="Arial" pitchFamily="34" charset="0"/>
              </a:rPr>
              <a:t>nvestment </a:t>
            </a:r>
            <a:r>
              <a:rPr lang="en-US" sz="3200" dirty="0" smtClean="0">
                <a:latin typeface="Arial" pitchFamily="34" charset="0"/>
                <a:cs typeface="Arial" pitchFamily="34" charset="0"/>
              </a:rPr>
              <a:t>for a company involved in standardization work, you have to compare cost and benefits. </a:t>
            </a: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5468" y="2780928"/>
            <a:ext cx="2467603" cy="2664296"/>
          </a:xfrm>
          <a:prstGeom prst="rect">
            <a:avLst/>
          </a:prstGeom>
        </p:spPr>
      </p:pic>
    </p:spTree>
    <p:extLst>
      <p:ext uri="{BB962C8B-B14F-4D97-AF65-F5344CB8AC3E}">
        <p14:creationId xmlns:p14="http://schemas.microsoft.com/office/powerpoint/2010/main" val="3524257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4850" y="404664"/>
            <a:ext cx="7488238" cy="493860"/>
          </a:xfrm>
        </p:spPr>
        <p:txBody>
          <a:bodyPr/>
          <a:lstStyle/>
          <a:p>
            <a:r>
              <a:rPr lang="da-DK" sz="4800" dirty="0" err="1" smtClean="0"/>
              <a:t>Cost</a:t>
            </a:r>
            <a:endParaRPr lang="da-DK" sz="4800" dirty="0"/>
          </a:p>
        </p:txBody>
      </p:sp>
      <p:sp>
        <p:nvSpPr>
          <p:cNvPr id="3" name="Pladsholder til indhold 2"/>
          <p:cNvSpPr>
            <a:spLocks noGrp="1"/>
          </p:cNvSpPr>
          <p:nvPr>
            <p:ph idx="1"/>
          </p:nvPr>
        </p:nvSpPr>
        <p:spPr>
          <a:xfrm>
            <a:off x="395536" y="1268760"/>
            <a:ext cx="5760640" cy="4397223"/>
          </a:xfrm>
        </p:spPr>
        <p:txBody>
          <a:bodyPr>
            <a:noAutofit/>
          </a:bodyPr>
          <a:lstStyle/>
          <a:p>
            <a:pPr>
              <a:lnSpc>
                <a:spcPct val="95000"/>
              </a:lnSpc>
              <a:spcBef>
                <a:spcPts val="0"/>
              </a:spcBef>
              <a:spcAft>
                <a:spcPts val="1200"/>
              </a:spcAft>
            </a:pPr>
            <a:r>
              <a:rPr lang="da-DK" sz="3200" dirty="0">
                <a:solidFill>
                  <a:srgbClr val="0061AC"/>
                </a:solidFill>
                <a:cs typeface="Arial" pitchFamily="34" charset="0"/>
              </a:rPr>
              <a:t>C</a:t>
            </a:r>
            <a:r>
              <a:rPr lang="da-DK" sz="3200" dirty="0" smtClean="0">
                <a:solidFill>
                  <a:srgbClr val="0061AC"/>
                </a:solidFill>
                <a:cs typeface="Arial" pitchFamily="34" charset="0"/>
              </a:rPr>
              <a:t>ost</a:t>
            </a:r>
            <a:r>
              <a:rPr lang="da-DK" sz="3200" dirty="0" smtClean="0">
                <a:cs typeface="Arial" pitchFamily="34" charset="0"/>
              </a:rPr>
              <a:t> can be seen as losing perceived ‘productive time’ </a:t>
            </a:r>
            <a:r>
              <a:rPr lang="da-DK" sz="3200" dirty="0">
                <a:cs typeface="Arial" pitchFamily="34" charset="0"/>
              </a:rPr>
              <a:t>from </a:t>
            </a:r>
            <a:r>
              <a:rPr lang="da-DK" sz="3200" dirty="0" smtClean="0">
                <a:cs typeface="Arial" pitchFamily="34" charset="0"/>
              </a:rPr>
              <a:t>employee </a:t>
            </a:r>
            <a:r>
              <a:rPr lang="da-DK" sz="3200" dirty="0">
                <a:cs typeface="Arial" pitchFamily="34" charset="0"/>
              </a:rPr>
              <a:t>preparing for </a:t>
            </a:r>
            <a:r>
              <a:rPr lang="da-DK" sz="3200" dirty="0" smtClean="0">
                <a:cs typeface="Arial" pitchFamily="34" charset="0"/>
              </a:rPr>
              <a:t>and attending meetings</a:t>
            </a:r>
            <a:r>
              <a:rPr lang="da-DK" sz="3200" dirty="0">
                <a:cs typeface="Arial" pitchFamily="34" charset="0"/>
              </a:rPr>
              <a:t>. </a:t>
            </a:r>
          </a:p>
          <a:p>
            <a:pPr>
              <a:lnSpc>
                <a:spcPct val="95000"/>
              </a:lnSpc>
              <a:spcBef>
                <a:spcPts val="0"/>
              </a:spcBef>
              <a:spcAft>
                <a:spcPts val="1200"/>
              </a:spcAft>
            </a:pPr>
            <a:r>
              <a:rPr lang="da-DK" sz="3200" dirty="0" smtClean="0">
                <a:cs typeface="Arial" pitchFamily="34" charset="0"/>
              </a:rPr>
              <a:t>Companies </a:t>
            </a:r>
            <a:r>
              <a:rPr lang="da-DK" sz="3200" dirty="0">
                <a:cs typeface="Arial" pitchFamily="34" charset="0"/>
              </a:rPr>
              <a:t>may need to increase resources in this area to </a:t>
            </a:r>
            <a:r>
              <a:rPr lang="da-DK" sz="3200" dirty="0" smtClean="0">
                <a:cs typeface="Arial" pitchFamily="34" charset="0"/>
              </a:rPr>
              <a:t>compensate.</a:t>
            </a:r>
            <a:endParaRPr lang="en-US" sz="3200" dirty="0" smtClean="0">
              <a:cs typeface="Arial" pitchFamily="34" charset="0"/>
            </a:endParaRPr>
          </a:p>
          <a:p>
            <a:pPr>
              <a:lnSpc>
                <a:spcPct val="85000"/>
              </a:lnSpc>
              <a:spcBef>
                <a:spcPts val="0"/>
              </a:spcBef>
              <a:spcAft>
                <a:spcPts val="1200"/>
              </a:spcAft>
            </a:pPr>
            <a:r>
              <a:rPr lang="da-DK" sz="3200" dirty="0" smtClean="0"/>
              <a:t>There will also be cost, because of travel and hotel expenses</a:t>
            </a:r>
            <a:endParaRPr lang="da-DK" sz="3200" dirty="0"/>
          </a:p>
          <a:p>
            <a:pPr>
              <a:lnSpc>
                <a:spcPct val="85000"/>
              </a:lnSpc>
              <a:spcBef>
                <a:spcPts val="0"/>
              </a:spcBef>
              <a:spcAft>
                <a:spcPts val="1200"/>
              </a:spcAft>
            </a:pPr>
            <a:endParaRPr lang="da-DK" sz="3200" dirty="0"/>
          </a:p>
        </p:txBody>
      </p:sp>
      <p:pic>
        <p:nvPicPr>
          <p:cNvPr id="1027" name="Picture 3" descr="C:\Users\dvt\AppData\Local\Microsoft\Windows\Temporary Internet Files\Content.IE5\2VT4XT1X\MC9004420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988840"/>
            <a:ext cx="3456384"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996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33" r="-1" b="7669"/>
          <a:stretch/>
        </p:blipFill>
        <p:spPr bwMode="auto">
          <a:xfrm>
            <a:off x="0" y="4221088"/>
            <a:ext cx="3470176" cy="26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704850" y="332655"/>
            <a:ext cx="7488238" cy="565869"/>
          </a:xfrm>
        </p:spPr>
        <p:txBody>
          <a:bodyPr/>
          <a:lstStyle/>
          <a:p>
            <a:r>
              <a:rPr lang="da-DK" sz="4800" dirty="0" err="1" smtClean="0"/>
              <a:t>Benefits</a:t>
            </a:r>
            <a:r>
              <a:rPr lang="da-DK" sz="4800" dirty="0" smtClean="0"/>
              <a:t> </a:t>
            </a:r>
            <a:r>
              <a:rPr lang="da-DK" sz="4800" dirty="0"/>
              <a:t>- </a:t>
            </a:r>
            <a:r>
              <a:rPr lang="en-US" sz="4800" dirty="0" smtClean="0"/>
              <a:t>Influence</a:t>
            </a:r>
            <a:endParaRPr lang="en-US" sz="4800" dirty="0"/>
          </a:p>
        </p:txBody>
      </p:sp>
      <p:sp>
        <p:nvSpPr>
          <p:cNvPr id="3" name="Pladsholder til indhold 2"/>
          <p:cNvSpPr>
            <a:spLocks noGrp="1"/>
          </p:cNvSpPr>
          <p:nvPr>
            <p:ph idx="1"/>
          </p:nvPr>
        </p:nvSpPr>
        <p:spPr>
          <a:xfrm>
            <a:off x="683568" y="1340768"/>
            <a:ext cx="8136904" cy="5350904"/>
          </a:xfrm>
        </p:spPr>
        <p:txBody>
          <a:bodyPr>
            <a:noAutofit/>
          </a:bodyPr>
          <a:lstStyle/>
          <a:p>
            <a:pPr>
              <a:lnSpc>
                <a:spcPct val="120000"/>
              </a:lnSpc>
              <a:spcBef>
                <a:spcPts val="0"/>
              </a:spcBef>
              <a:spcAft>
                <a:spcPts val="1200"/>
              </a:spcAft>
            </a:pPr>
            <a:r>
              <a:rPr lang="da-DK" sz="3200" dirty="0">
                <a:latin typeface="Arial" pitchFamily="34" charset="0"/>
                <a:cs typeface="Arial" pitchFamily="34" charset="0"/>
              </a:rPr>
              <a:t>Industry-wide standards have positive effect on cooperation between businesses and can reduce costs</a:t>
            </a:r>
            <a:r>
              <a:rPr lang="da-DK" sz="3200" dirty="0" smtClean="0">
                <a:latin typeface="Arial" pitchFamily="34" charset="0"/>
                <a:cs typeface="Arial" pitchFamily="34" charset="0"/>
              </a:rPr>
              <a:t>.</a:t>
            </a:r>
          </a:p>
          <a:p>
            <a:pPr>
              <a:lnSpc>
                <a:spcPct val="120000"/>
              </a:lnSpc>
              <a:spcBef>
                <a:spcPts val="0"/>
              </a:spcBef>
              <a:spcAft>
                <a:spcPts val="1200"/>
              </a:spcAft>
            </a:pPr>
            <a:r>
              <a:rPr lang="da-DK" sz="3200" dirty="0" smtClean="0">
                <a:latin typeface="Arial" pitchFamily="34" charset="0"/>
                <a:cs typeface="Arial" pitchFamily="34" charset="0"/>
              </a:rPr>
              <a:t>Competitive advantage</a:t>
            </a:r>
            <a:r>
              <a:rPr lang="da-DK" sz="3200" dirty="0">
                <a:latin typeface="Arial" pitchFamily="34" charset="0"/>
                <a:cs typeface="Arial" pitchFamily="34" charset="0"/>
              </a:rPr>
              <a:t> </a:t>
            </a:r>
            <a:r>
              <a:rPr lang="da-DK" sz="3200" dirty="0" smtClean="0">
                <a:latin typeface="Arial" pitchFamily="34" charset="0"/>
                <a:cs typeface="Arial" pitchFamily="34" charset="0"/>
              </a:rPr>
              <a:t>through </a:t>
            </a:r>
            <a:r>
              <a:rPr lang="da-DK" sz="3200" dirty="0">
                <a:latin typeface="Arial" pitchFamily="34" charset="0"/>
                <a:cs typeface="Arial" pitchFamily="34" charset="0"/>
              </a:rPr>
              <a:t>influencing contents of </a:t>
            </a:r>
            <a:r>
              <a:rPr lang="da-DK" sz="3200" dirty="0" smtClean="0">
                <a:latin typeface="Arial" pitchFamily="34" charset="0"/>
                <a:cs typeface="Arial" pitchFamily="34" charset="0"/>
              </a:rPr>
              <a:t>standards.</a:t>
            </a:r>
            <a:endParaRPr lang="da-DK" sz="3200" dirty="0"/>
          </a:p>
          <a:p>
            <a:endParaRPr lang="da-DK" sz="1600" b="1" dirty="0"/>
          </a:p>
        </p:txBody>
      </p:sp>
    </p:spTree>
    <p:extLst>
      <p:ext uri="{BB962C8B-B14F-4D97-AF65-F5344CB8AC3E}">
        <p14:creationId xmlns:p14="http://schemas.microsoft.com/office/powerpoint/2010/main" val="2547623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dirty="0" smtClean="0">
                <a:latin typeface="Arial" pitchFamily="34" charset="0"/>
                <a:cs typeface="Arial" pitchFamily="34" charset="0"/>
              </a:rPr>
              <a:t>When </a:t>
            </a:r>
            <a:r>
              <a:rPr lang="en-US" sz="3200" dirty="0">
                <a:latin typeface="Arial" pitchFamily="34" charset="0"/>
                <a:cs typeface="Arial" pitchFamily="34" charset="0"/>
              </a:rPr>
              <a:t>a legislative body requires a technical rule, it will frequently turn to standards. If a company has been actively involved in developing these standards, it can adopt the standard before it becomes law, avoiding costs which </a:t>
            </a:r>
            <a:r>
              <a:rPr lang="en-US" sz="3200" dirty="0" smtClean="0">
                <a:latin typeface="Arial" pitchFamily="34" charset="0"/>
                <a:cs typeface="Arial" pitchFamily="34" charset="0"/>
              </a:rPr>
              <a:t>would otherwise </a:t>
            </a:r>
            <a:r>
              <a:rPr lang="en-US" sz="3200" dirty="0">
                <a:latin typeface="Arial" pitchFamily="34" charset="0"/>
                <a:cs typeface="Arial" pitchFamily="34" charset="0"/>
              </a:rPr>
              <a:t>be incurred at </a:t>
            </a:r>
            <a:r>
              <a:rPr lang="da-DK" sz="3200" dirty="0">
                <a:latin typeface="Arial" pitchFamily="34" charset="0"/>
                <a:cs typeface="Arial" pitchFamily="34" charset="0"/>
              </a:rPr>
              <a:t>a later stage</a:t>
            </a:r>
            <a:r>
              <a:rPr lang="da-DK" sz="3200" dirty="0" smtClean="0">
                <a:latin typeface="Arial" pitchFamily="34" charset="0"/>
                <a:cs typeface="Arial" pitchFamily="34" charset="0"/>
              </a:rPr>
              <a:t>.</a:t>
            </a:r>
            <a:endParaRPr lang="en-US" sz="3200" dirty="0"/>
          </a:p>
        </p:txBody>
      </p:sp>
      <p:sp>
        <p:nvSpPr>
          <p:cNvPr id="6" name="Titel 1"/>
          <p:cNvSpPr>
            <a:spLocks noGrp="1"/>
          </p:cNvSpPr>
          <p:nvPr>
            <p:ph type="title"/>
          </p:nvPr>
        </p:nvSpPr>
        <p:spPr/>
        <p:txBody>
          <a:bodyPr/>
          <a:lstStyle/>
          <a:p>
            <a:r>
              <a:rPr lang="da-DK" sz="4800" dirty="0" err="1" smtClean="0"/>
              <a:t>Benefits</a:t>
            </a:r>
            <a:r>
              <a:rPr lang="da-DK" sz="4800" dirty="0" smtClean="0"/>
              <a:t> </a:t>
            </a:r>
            <a:r>
              <a:rPr lang="da-DK" sz="4800" dirty="0"/>
              <a:t>- </a:t>
            </a:r>
            <a:r>
              <a:rPr lang="en-US" sz="4800" dirty="0" smtClean="0"/>
              <a:t>Influence</a:t>
            </a:r>
            <a:endParaRPr lang="en-US" sz="4800" dirty="0"/>
          </a:p>
        </p:txBody>
      </p:sp>
    </p:spTree>
    <p:extLst>
      <p:ext uri="{BB962C8B-B14F-4D97-AF65-F5344CB8AC3E}">
        <p14:creationId xmlns:p14="http://schemas.microsoft.com/office/powerpoint/2010/main" val="718496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4850" y="332656"/>
            <a:ext cx="7488238" cy="565868"/>
          </a:xfrm>
        </p:spPr>
        <p:txBody>
          <a:bodyPr/>
          <a:lstStyle/>
          <a:p>
            <a:r>
              <a:rPr lang="da-DK" sz="4800" dirty="0" err="1" smtClean="0"/>
              <a:t>Benefits</a:t>
            </a:r>
            <a:r>
              <a:rPr lang="da-DK" sz="4800" dirty="0" smtClean="0"/>
              <a:t> </a:t>
            </a:r>
            <a:r>
              <a:rPr lang="da-DK" sz="4800" dirty="0"/>
              <a:t>- Knowledge</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339" b="6847"/>
          <a:stretch/>
        </p:blipFill>
        <p:spPr bwMode="auto">
          <a:xfrm>
            <a:off x="5436096" y="3568176"/>
            <a:ext cx="3707904" cy="236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adsholder til indhold 2"/>
          <p:cNvSpPr>
            <a:spLocks noGrp="1"/>
          </p:cNvSpPr>
          <p:nvPr>
            <p:ph idx="1"/>
          </p:nvPr>
        </p:nvSpPr>
        <p:spPr>
          <a:xfrm>
            <a:off x="457200" y="1844824"/>
            <a:ext cx="8147248" cy="4281339"/>
          </a:xfrm>
        </p:spPr>
        <p:txBody>
          <a:bodyPr>
            <a:normAutofit/>
          </a:bodyPr>
          <a:lstStyle/>
          <a:p>
            <a:pPr>
              <a:spcBef>
                <a:spcPts val="0"/>
              </a:spcBef>
              <a:spcAft>
                <a:spcPts val="1200"/>
              </a:spcAft>
            </a:pPr>
            <a:r>
              <a:rPr lang="da-DK" sz="3200" dirty="0">
                <a:latin typeface="Arial" pitchFamily="34" charset="0"/>
                <a:cs typeface="Arial" pitchFamily="34" charset="0"/>
              </a:rPr>
              <a:t>The advantage of insider </a:t>
            </a:r>
            <a:r>
              <a:rPr lang="da-DK" sz="3200" dirty="0" smtClean="0">
                <a:latin typeface="Arial" pitchFamily="34" charset="0"/>
                <a:cs typeface="Arial" pitchFamily="34" charset="0"/>
              </a:rPr>
              <a:t>knowledge</a:t>
            </a:r>
            <a:endParaRPr lang="da-DK" sz="3200" dirty="0">
              <a:latin typeface="Arial" pitchFamily="34" charset="0"/>
              <a:cs typeface="Arial" pitchFamily="34" charset="0"/>
            </a:endParaRPr>
          </a:p>
          <a:p>
            <a:pPr>
              <a:spcBef>
                <a:spcPts val="0"/>
              </a:spcBef>
              <a:spcAft>
                <a:spcPts val="1200"/>
              </a:spcAft>
            </a:pPr>
            <a:r>
              <a:rPr lang="da-DK" sz="3200" dirty="0">
                <a:latin typeface="Arial" pitchFamily="34" charset="0"/>
                <a:cs typeface="Arial" pitchFamily="34" charset="0"/>
              </a:rPr>
              <a:t>T</a:t>
            </a:r>
            <a:r>
              <a:rPr lang="da-DK" sz="3200" dirty="0" smtClean="0">
                <a:latin typeface="Arial" pitchFamily="34" charset="0"/>
                <a:cs typeface="Arial" pitchFamily="34" charset="0"/>
              </a:rPr>
              <a:t>ime advantage</a:t>
            </a:r>
          </a:p>
          <a:p>
            <a:pPr>
              <a:spcBef>
                <a:spcPts val="0"/>
              </a:spcBef>
              <a:spcAft>
                <a:spcPts val="1200"/>
              </a:spcAft>
            </a:pPr>
            <a:r>
              <a:rPr lang="da-DK" sz="3200" dirty="0">
                <a:latin typeface="Arial" pitchFamily="34" charset="0"/>
                <a:cs typeface="Arial" pitchFamily="34" charset="0"/>
              </a:rPr>
              <a:t>Lower accident rates </a:t>
            </a:r>
            <a:r>
              <a:rPr lang="en-US" sz="3200" dirty="0" smtClean="0">
                <a:latin typeface="Arial" pitchFamily="34" charset="0"/>
                <a:cs typeface="Arial" pitchFamily="34" charset="0"/>
              </a:rPr>
              <a:t>partly </a:t>
            </a:r>
            <a:r>
              <a:rPr lang="en-US" sz="3200" dirty="0">
                <a:latin typeface="Arial" pitchFamily="34" charset="0"/>
                <a:cs typeface="Arial" pitchFamily="34" charset="0"/>
              </a:rPr>
              <a:t>due to </a:t>
            </a:r>
            <a:r>
              <a:rPr lang="en-US" sz="3200" dirty="0" smtClean="0">
                <a:latin typeface="Arial" pitchFamily="34" charset="0"/>
                <a:cs typeface="Arial" pitchFamily="34" charset="0"/>
              </a:rPr>
              <a:t>standards</a:t>
            </a:r>
          </a:p>
          <a:p>
            <a:pPr>
              <a:spcBef>
                <a:spcPts val="0"/>
              </a:spcBef>
              <a:spcAft>
                <a:spcPts val="1200"/>
              </a:spcAft>
            </a:pPr>
            <a:r>
              <a:rPr lang="da-DK" sz="3200" dirty="0" smtClean="0">
                <a:latin typeface="Arial" pitchFamily="34" charset="0"/>
                <a:cs typeface="Arial" pitchFamily="34" charset="0"/>
              </a:rPr>
              <a:t>Increased </a:t>
            </a:r>
            <a:r>
              <a:rPr lang="da-DK" sz="3200" dirty="0">
                <a:latin typeface="Arial" pitchFamily="34" charset="0"/>
                <a:cs typeface="Arial" pitchFamily="34" charset="0"/>
              </a:rPr>
              <a:t>awareness  </a:t>
            </a:r>
            <a:r>
              <a:rPr lang="da-DK" sz="3200" dirty="0" smtClean="0">
                <a:latin typeface="Arial" pitchFamily="34" charset="0"/>
                <a:cs typeface="Arial" pitchFamily="34" charset="0"/>
              </a:rPr>
              <a:t>                           of </a:t>
            </a:r>
            <a:r>
              <a:rPr lang="da-DK" sz="3200" dirty="0">
                <a:latin typeface="Arial" pitchFamily="34" charset="0"/>
                <a:cs typeface="Arial" pitchFamily="34" charset="0"/>
              </a:rPr>
              <a:t>product </a:t>
            </a:r>
            <a:r>
              <a:rPr lang="da-DK" sz="3200" dirty="0" smtClean="0">
                <a:latin typeface="Arial" pitchFamily="34" charset="0"/>
                <a:cs typeface="Arial" pitchFamily="34" charset="0"/>
              </a:rPr>
              <a:t>safety</a:t>
            </a:r>
            <a:r>
              <a:rPr lang="da-DK" sz="3200" dirty="0">
                <a:latin typeface="Arial" pitchFamily="34" charset="0"/>
                <a:cs typeface="Arial" pitchFamily="34" charset="0"/>
              </a:rPr>
              <a:t> </a:t>
            </a:r>
            <a:r>
              <a:rPr lang="da-DK" sz="3200" dirty="0" smtClean="0">
                <a:latin typeface="Arial" pitchFamily="34" charset="0"/>
                <a:cs typeface="Arial" pitchFamily="34" charset="0"/>
              </a:rPr>
              <a:t>and       interoperability </a:t>
            </a:r>
          </a:p>
          <a:p>
            <a:pPr marL="0" indent="0">
              <a:buNone/>
            </a:pPr>
            <a:endParaRPr lang="da-DK" sz="3200" dirty="0">
              <a:latin typeface="Arial" pitchFamily="34" charset="0"/>
              <a:cs typeface="Arial" pitchFamily="34" charset="0"/>
            </a:endParaRPr>
          </a:p>
          <a:p>
            <a:pPr marL="0" indent="0">
              <a:buNone/>
            </a:pPr>
            <a:endParaRPr lang="en-US" sz="1800" b="1" dirty="0"/>
          </a:p>
          <a:p>
            <a:endParaRPr lang="da-DK" sz="1800" b="1" dirty="0"/>
          </a:p>
          <a:p>
            <a:endParaRPr lang="da-DK" dirty="0"/>
          </a:p>
        </p:txBody>
      </p:sp>
    </p:spTree>
    <p:extLst>
      <p:ext uri="{BB962C8B-B14F-4D97-AF65-F5344CB8AC3E}">
        <p14:creationId xmlns:p14="http://schemas.microsoft.com/office/powerpoint/2010/main" val="1080783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7264" y="3284984"/>
            <a:ext cx="3388826" cy="2737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683568" y="116632"/>
            <a:ext cx="7509520" cy="1080119"/>
          </a:xfrm>
        </p:spPr>
        <p:txBody>
          <a:bodyPr/>
          <a:lstStyle/>
          <a:p>
            <a:r>
              <a:rPr lang="da-DK" sz="4800" dirty="0" err="1" smtClean="0"/>
              <a:t>Benefits</a:t>
            </a:r>
            <a:r>
              <a:rPr lang="da-DK" sz="4800" dirty="0" smtClean="0"/>
              <a:t> </a:t>
            </a:r>
            <a:r>
              <a:rPr lang="da-DK" sz="4800" dirty="0"/>
              <a:t>- Network</a:t>
            </a:r>
          </a:p>
        </p:txBody>
      </p:sp>
      <p:sp>
        <p:nvSpPr>
          <p:cNvPr id="3" name="Pladsholder til indhold 2"/>
          <p:cNvSpPr>
            <a:spLocks noGrp="1"/>
          </p:cNvSpPr>
          <p:nvPr>
            <p:ph idx="1"/>
          </p:nvPr>
        </p:nvSpPr>
        <p:spPr>
          <a:xfrm>
            <a:off x="457200" y="1844824"/>
            <a:ext cx="8147248" cy="4281339"/>
          </a:xfrm>
        </p:spPr>
        <p:txBody>
          <a:bodyPr>
            <a:noAutofit/>
          </a:bodyPr>
          <a:lstStyle/>
          <a:p>
            <a:pPr>
              <a:spcBef>
                <a:spcPts val="0"/>
              </a:spcBef>
              <a:spcAft>
                <a:spcPts val="1200"/>
              </a:spcAft>
            </a:pPr>
            <a:r>
              <a:rPr lang="en-US" sz="3200" dirty="0">
                <a:latin typeface="Arial" pitchFamily="34" charset="0"/>
                <a:cs typeface="Arial" pitchFamily="34" charset="0"/>
              </a:rPr>
              <a:t>Access to knowledge from leading </a:t>
            </a:r>
            <a:r>
              <a:rPr lang="en-US" sz="3200" dirty="0" smtClean="0">
                <a:latin typeface="Arial" pitchFamily="34" charset="0"/>
                <a:cs typeface="Arial" pitchFamily="34" charset="0"/>
              </a:rPr>
              <a:t>experts</a:t>
            </a:r>
          </a:p>
          <a:p>
            <a:pPr>
              <a:spcBef>
                <a:spcPts val="0"/>
              </a:spcBef>
              <a:spcAft>
                <a:spcPts val="1200"/>
              </a:spcAft>
            </a:pPr>
            <a:r>
              <a:rPr lang="en-US" sz="3200" dirty="0">
                <a:latin typeface="Arial" pitchFamily="34" charset="0"/>
                <a:cs typeface="Arial" pitchFamily="34" charset="0"/>
              </a:rPr>
              <a:t>L</a:t>
            </a:r>
            <a:r>
              <a:rPr lang="en-US" sz="3200" dirty="0" smtClean="0">
                <a:latin typeface="Arial" pitchFamily="34" charset="0"/>
                <a:cs typeface="Arial" pitchFamily="34" charset="0"/>
              </a:rPr>
              <a:t>arge national </a:t>
            </a:r>
            <a:r>
              <a:rPr lang="en-US" sz="3200" dirty="0">
                <a:latin typeface="Arial" pitchFamily="34" charset="0"/>
                <a:cs typeface="Arial" pitchFamily="34" charset="0"/>
              </a:rPr>
              <a:t>and </a:t>
            </a:r>
            <a:r>
              <a:rPr lang="en-US" sz="3200" dirty="0" smtClean="0">
                <a:latin typeface="Arial" pitchFamily="34" charset="0"/>
                <a:cs typeface="Arial" pitchFamily="34" charset="0"/>
              </a:rPr>
              <a:t>international network</a:t>
            </a:r>
          </a:p>
          <a:p>
            <a:pPr>
              <a:spcBef>
                <a:spcPts val="0"/>
              </a:spcBef>
              <a:spcAft>
                <a:spcPts val="1200"/>
              </a:spcAft>
            </a:pPr>
            <a:r>
              <a:rPr lang="en-US" sz="3200" dirty="0" smtClean="0">
                <a:latin typeface="Arial" pitchFamily="34" charset="0"/>
                <a:cs typeface="Arial" pitchFamily="34" charset="0"/>
              </a:rPr>
              <a:t>Discuss and exchange            information  </a:t>
            </a:r>
            <a:r>
              <a:rPr lang="en-US" sz="3200" dirty="0">
                <a:latin typeface="Arial" pitchFamily="34" charset="0"/>
                <a:cs typeface="Arial" pitchFamily="34" charset="0"/>
              </a:rPr>
              <a:t>with others </a:t>
            </a:r>
            <a:r>
              <a:rPr lang="en-US" sz="3200" dirty="0" smtClean="0">
                <a:latin typeface="Arial" pitchFamily="34" charset="0"/>
                <a:cs typeface="Arial" pitchFamily="34" charset="0"/>
              </a:rPr>
              <a:t>                    who </a:t>
            </a:r>
            <a:r>
              <a:rPr lang="en-US" sz="3200" dirty="0">
                <a:latin typeface="Arial" pitchFamily="34" charset="0"/>
                <a:cs typeface="Arial" pitchFamily="34" charset="0"/>
              </a:rPr>
              <a:t>have the same </a:t>
            </a:r>
            <a:r>
              <a:rPr lang="en-US" sz="3200" dirty="0" smtClean="0">
                <a:latin typeface="Arial" pitchFamily="34" charset="0"/>
                <a:cs typeface="Arial" pitchFamily="34" charset="0"/>
              </a:rPr>
              <a:t>areas                      of interest</a:t>
            </a:r>
            <a:endParaRPr lang="da-DK" sz="3200" dirty="0">
              <a:latin typeface="Arial" pitchFamily="34" charset="0"/>
              <a:cs typeface="Arial" pitchFamily="34" charset="0"/>
            </a:endParaRPr>
          </a:p>
        </p:txBody>
      </p:sp>
    </p:spTree>
    <p:extLst>
      <p:ext uri="{BB962C8B-B14F-4D97-AF65-F5344CB8AC3E}">
        <p14:creationId xmlns:p14="http://schemas.microsoft.com/office/powerpoint/2010/main" val="3843992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332656"/>
            <a:ext cx="7344816" cy="720080"/>
          </a:xfrm>
        </p:spPr>
        <p:txBody>
          <a:bodyPr>
            <a:noAutofit/>
          </a:bodyPr>
          <a:lstStyle/>
          <a:p>
            <a:pPr>
              <a:lnSpc>
                <a:spcPct val="85000"/>
              </a:lnSpc>
            </a:pPr>
            <a:r>
              <a:rPr lang="da-DK" sz="4800" dirty="0"/>
              <a:t>Benefits - </a:t>
            </a:r>
            <a:r>
              <a:rPr lang="da-DK" sz="4800" dirty="0" smtClean="0"/>
              <a:t>Economic</a:t>
            </a:r>
            <a:endParaRPr lang="da-DK" sz="4800" dirty="0"/>
          </a:p>
        </p:txBody>
      </p:sp>
      <p:sp>
        <p:nvSpPr>
          <p:cNvPr id="3" name="Pladsholder til indhold 2"/>
          <p:cNvSpPr>
            <a:spLocks noGrp="1"/>
          </p:cNvSpPr>
          <p:nvPr>
            <p:ph idx="1"/>
          </p:nvPr>
        </p:nvSpPr>
        <p:spPr>
          <a:xfrm>
            <a:off x="539552" y="1124744"/>
            <a:ext cx="4392488" cy="4248473"/>
          </a:xfrm>
        </p:spPr>
        <p:txBody>
          <a:bodyPr>
            <a:normAutofit fontScale="25000" lnSpcReduction="20000"/>
          </a:bodyPr>
          <a:lstStyle/>
          <a:p>
            <a:pPr>
              <a:lnSpc>
                <a:spcPct val="130000"/>
              </a:lnSpc>
              <a:spcBef>
                <a:spcPts val="0"/>
              </a:spcBef>
            </a:pPr>
            <a:r>
              <a:rPr lang="da-DK" sz="12800" dirty="0" err="1">
                <a:latin typeface="Arial" pitchFamily="34" charset="0"/>
                <a:cs typeface="Arial" pitchFamily="34" charset="0"/>
              </a:rPr>
              <a:t>Lower</a:t>
            </a:r>
            <a:r>
              <a:rPr lang="da-DK" sz="12800" dirty="0">
                <a:latin typeface="Arial" pitchFamily="34" charset="0"/>
                <a:cs typeface="Arial" pitchFamily="34" charset="0"/>
              </a:rPr>
              <a:t> </a:t>
            </a:r>
            <a:r>
              <a:rPr lang="da-DK" sz="12800" dirty="0" err="1">
                <a:latin typeface="Arial" pitchFamily="34" charset="0"/>
                <a:cs typeface="Arial" pitchFamily="34" charset="0"/>
              </a:rPr>
              <a:t>trading</a:t>
            </a:r>
            <a:r>
              <a:rPr lang="da-DK" sz="12800" dirty="0">
                <a:latin typeface="Arial" pitchFamily="34" charset="0"/>
                <a:cs typeface="Arial" pitchFamily="34" charset="0"/>
              </a:rPr>
              <a:t> </a:t>
            </a:r>
            <a:r>
              <a:rPr lang="da-DK" sz="12800" dirty="0" err="1">
                <a:latin typeface="Arial" pitchFamily="34" charset="0"/>
                <a:cs typeface="Arial" pitchFamily="34" charset="0"/>
              </a:rPr>
              <a:t>costs</a:t>
            </a:r>
            <a:endParaRPr lang="da-DK" sz="12800" dirty="0">
              <a:latin typeface="Arial" pitchFamily="34" charset="0"/>
              <a:cs typeface="Arial" pitchFamily="34" charset="0"/>
            </a:endParaRPr>
          </a:p>
          <a:p>
            <a:pPr>
              <a:lnSpc>
                <a:spcPct val="130000"/>
              </a:lnSpc>
              <a:spcBef>
                <a:spcPts val="0"/>
              </a:spcBef>
            </a:pPr>
            <a:r>
              <a:rPr lang="da-DK" sz="12800" dirty="0" smtClean="0">
                <a:latin typeface="Arial" pitchFamily="34" charset="0"/>
                <a:cs typeface="Arial" pitchFamily="34" charset="0"/>
              </a:rPr>
              <a:t>Simplification </a:t>
            </a:r>
            <a:r>
              <a:rPr lang="da-DK" sz="12800" dirty="0">
                <a:latin typeface="Arial" pitchFamily="34" charset="0"/>
                <a:cs typeface="Arial" pitchFamily="34" charset="0"/>
              </a:rPr>
              <a:t>of </a:t>
            </a:r>
            <a:r>
              <a:rPr lang="da-DK" sz="12800" dirty="0" smtClean="0">
                <a:latin typeface="Arial" pitchFamily="34" charset="0"/>
                <a:cs typeface="Arial" pitchFamily="34" charset="0"/>
              </a:rPr>
              <a:t>contracts</a:t>
            </a:r>
          </a:p>
          <a:p>
            <a:pPr>
              <a:lnSpc>
                <a:spcPct val="130000"/>
              </a:lnSpc>
              <a:spcBef>
                <a:spcPts val="0"/>
              </a:spcBef>
            </a:pPr>
            <a:r>
              <a:rPr lang="en-US" sz="12800" dirty="0" smtClean="0">
                <a:latin typeface="Arial" pitchFamily="34" charset="0"/>
                <a:cs typeface="Arial" pitchFamily="34" charset="0"/>
                <a:sym typeface="Wingdings"/>
              </a:rPr>
              <a:t>Lowering </a:t>
            </a:r>
            <a:r>
              <a:rPr lang="da-DK" sz="12800" dirty="0" smtClean="0">
                <a:latin typeface="Arial" pitchFamily="34" charset="0"/>
                <a:cs typeface="Arial" pitchFamily="34" charset="0"/>
              </a:rPr>
              <a:t>trade </a:t>
            </a:r>
            <a:r>
              <a:rPr lang="da-DK" sz="12800" dirty="0">
                <a:latin typeface="Arial" pitchFamily="34" charset="0"/>
                <a:cs typeface="Arial" pitchFamily="34" charset="0"/>
              </a:rPr>
              <a:t>barriers</a:t>
            </a:r>
          </a:p>
          <a:p>
            <a:pPr>
              <a:lnSpc>
                <a:spcPct val="130000"/>
              </a:lnSpc>
              <a:spcBef>
                <a:spcPts val="0"/>
              </a:spcBef>
            </a:pPr>
            <a:r>
              <a:rPr lang="en-US" sz="12800" dirty="0" smtClean="0">
                <a:latin typeface="Arial" pitchFamily="34" charset="0"/>
                <a:cs typeface="Arial" pitchFamily="34" charset="0"/>
                <a:sym typeface="Wingdings"/>
              </a:rPr>
              <a:t>Reducing </a:t>
            </a:r>
            <a:r>
              <a:rPr lang="da-DK" sz="12800" dirty="0" smtClean="0">
                <a:latin typeface="Arial" pitchFamily="34" charset="0"/>
                <a:cs typeface="Arial" pitchFamily="34" charset="0"/>
              </a:rPr>
              <a:t>transaction costs</a:t>
            </a:r>
          </a:p>
          <a:p>
            <a:pPr>
              <a:lnSpc>
                <a:spcPct val="130000"/>
              </a:lnSpc>
              <a:spcBef>
                <a:spcPts val="0"/>
              </a:spcBef>
            </a:pPr>
            <a:r>
              <a:rPr lang="en-US" sz="12800" dirty="0" smtClean="0">
                <a:latin typeface="Arial" pitchFamily="34" charset="0"/>
                <a:cs typeface="Arial" pitchFamily="34" charset="0"/>
                <a:sym typeface="Wingdings"/>
              </a:rPr>
              <a:t>Lower </a:t>
            </a:r>
            <a:r>
              <a:rPr lang="da-DK" sz="12800" dirty="0" smtClean="0">
                <a:latin typeface="Arial" pitchFamily="34" charset="0"/>
                <a:cs typeface="Arial" pitchFamily="34" charset="0"/>
              </a:rPr>
              <a:t>production </a:t>
            </a:r>
            <a:r>
              <a:rPr lang="da-DK" sz="12800" dirty="0">
                <a:latin typeface="Arial" pitchFamily="34" charset="0"/>
                <a:cs typeface="Arial" pitchFamily="34" charset="0"/>
              </a:rPr>
              <a:t>costs</a:t>
            </a:r>
          </a:p>
          <a:p>
            <a:pPr marL="0" indent="0">
              <a:lnSpc>
                <a:spcPct val="130000"/>
              </a:lnSpc>
              <a:spcBef>
                <a:spcPts val="0"/>
              </a:spcBef>
              <a:buNone/>
            </a:pPr>
            <a:endParaRPr lang="da-DK" sz="11200" dirty="0">
              <a:latin typeface="Arial" pitchFamily="34" charset="0"/>
              <a:cs typeface="Arial" pitchFamily="34" charset="0"/>
            </a:endParaRPr>
          </a:p>
        </p:txBody>
      </p:sp>
      <p:pic>
        <p:nvPicPr>
          <p:cNvPr id="2062" name="Picture 14" descr="C:\Users\dvt\AppData\Local\Microsoft\Windows\Temporary Internet Files\Content.IE5\2VT4XT1X\MP90038531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2708920"/>
            <a:ext cx="3686810" cy="2633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196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p:txBody>
          <a:bodyPr>
            <a:noAutofit/>
          </a:bodyPr>
          <a:lstStyle/>
          <a:p>
            <a:pPr>
              <a:lnSpc>
                <a:spcPct val="85000"/>
              </a:lnSpc>
            </a:pPr>
            <a:r>
              <a:rPr lang="da-DK" sz="4800" dirty="0"/>
              <a:t>Benefits - </a:t>
            </a:r>
            <a:r>
              <a:rPr lang="da-DK" sz="4800" dirty="0" smtClean="0"/>
              <a:t>Economic</a:t>
            </a:r>
            <a:endParaRPr lang="da-DK" sz="4800" dirty="0"/>
          </a:p>
        </p:txBody>
      </p:sp>
      <p:sp>
        <p:nvSpPr>
          <p:cNvPr id="6" name="Content Placeholder 5"/>
          <p:cNvSpPr txBox="1">
            <a:spLocks noGrp="1"/>
          </p:cNvSpPr>
          <p:nvPr>
            <p:ph idx="1"/>
          </p:nvPr>
        </p:nvSpPr>
        <p:spPr>
          <a:xfrm>
            <a:off x="683568" y="1196752"/>
            <a:ext cx="7773988" cy="5607689"/>
          </a:xfrm>
          <a:prstGeom prst="rect">
            <a:avLst/>
          </a:prstGeom>
          <a:noFill/>
        </p:spPr>
        <p:txBody>
          <a:bodyPr wrap="square" rtlCol="0">
            <a:spAutoFit/>
          </a:bodyPr>
          <a:lstStyle/>
          <a:p>
            <a:pPr>
              <a:lnSpc>
                <a:spcPct val="130000"/>
              </a:lnSpc>
              <a:spcBef>
                <a:spcPts val="0"/>
              </a:spcBef>
            </a:pPr>
            <a:r>
              <a:rPr lang="en-US" sz="3200" dirty="0" smtClean="0">
                <a:latin typeface="Arial" pitchFamily="34" charset="0"/>
                <a:cs typeface="Arial" pitchFamily="34" charset="0"/>
                <a:sym typeface="Wingdings"/>
              </a:rPr>
              <a:t>Reduces </a:t>
            </a:r>
            <a:r>
              <a:rPr lang="da-DK" sz="3200" dirty="0">
                <a:latin typeface="Arial" pitchFamily="34" charset="0"/>
                <a:cs typeface="Arial" pitchFamily="34" charset="0"/>
              </a:rPr>
              <a:t>R&amp;D risk and cost </a:t>
            </a:r>
          </a:p>
          <a:p>
            <a:pPr>
              <a:lnSpc>
                <a:spcPct val="130000"/>
              </a:lnSpc>
              <a:spcBef>
                <a:spcPts val="0"/>
              </a:spcBef>
            </a:pPr>
            <a:r>
              <a:rPr lang="en-US" sz="3200" spc="-100" dirty="0" smtClean="0">
                <a:latin typeface="Arial" pitchFamily="34" charset="0"/>
                <a:cs typeface="Arial" pitchFamily="34" charset="0"/>
                <a:sym typeface="Wingdings"/>
              </a:rPr>
              <a:t>Increase </a:t>
            </a:r>
            <a:r>
              <a:rPr lang="da-DK" sz="3200" spc="-100" dirty="0" smtClean="0">
                <a:latin typeface="Arial" pitchFamily="34" charset="0"/>
                <a:cs typeface="Arial" pitchFamily="34" charset="0"/>
              </a:rPr>
              <a:t>competitivity </a:t>
            </a:r>
            <a:r>
              <a:rPr lang="da-DK" sz="3200" spc="-100" dirty="0">
                <a:latin typeface="Arial" pitchFamily="34" charset="0"/>
                <a:cs typeface="Arial" pitchFamily="34" charset="0"/>
              </a:rPr>
              <a:t>of </a:t>
            </a:r>
            <a:r>
              <a:rPr lang="da-DK" sz="3200" spc="-100" dirty="0" smtClean="0">
                <a:latin typeface="Arial" pitchFamily="34" charset="0"/>
                <a:cs typeface="Arial" pitchFamily="34" charset="0"/>
              </a:rPr>
              <a:t>domestic producers</a:t>
            </a:r>
            <a:endParaRPr lang="da-DK" sz="3200" spc="-100" dirty="0">
              <a:latin typeface="Arial" pitchFamily="34" charset="0"/>
              <a:cs typeface="Arial" pitchFamily="34" charset="0"/>
            </a:endParaRPr>
          </a:p>
          <a:p>
            <a:pPr>
              <a:lnSpc>
                <a:spcPct val="130000"/>
              </a:lnSpc>
              <a:spcBef>
                <a:spcPts val="0"/>
              </a:spcBef>
            </a:pPr>
            <a:r>
              <a:rPr lang="da-DK" sz="3200" dirty="0">
                <a:latin typeface="Arial" pitchFamily="34" charset="0"/>
                <a:cs typeface="Arial" pitchFamily="34" charset="0"/>
              </a:rPr>
              <a:t>Positive effect on buying power </a:t>
            </a:r>
          </a:p>
          <a:p>
            <a:pPr marL="442913" lvl="0" indent="-442913" defTabSz="179388" fontAlgn="ctr">
              <a:lnSpc>
                <a:spcPct val="110000"/>
              </a:lnSpc>
              <a:spcBef>
                <a:spcPts val="0"/>
              </a:spcBef>
              <a:buClr>
                <a:srgbClr val="58585A"/>
              </a:buClr>
              <a:buSzPct val="150000"/>
              <a:buFont typeface="Arial" pitchFamily="34" charset="0"/>
              <a:buChar char="•"/>
            </a:pPr>
            <a:r>
              <a:rPr lang="en-US" sz="3200" kern="0" dirty="0" smtClean="0">
                <a:latin typeface="Arial" pitchFamily="34" charset="0"/>
                <a:ea typeface="Osaka"/>
                <a:cs typeface="Arial" pitchFamily="34" charset="0"/>
              </a:rPr>
              <a:t>Positive </a:t>
            </a:r>
            <a:r>
              <a:rPr lang="en-US" sz="3200" kern="0" dirty="0">
                <a:latin typeface="Arial" pitchFamily="34" charset="0"/>
                <a:ea typeface="Osaka"/>
                <a:cs typeface="Arial" pitchFamily="34" charset="0"/>
              </a:rPr>
              <a:t>effect on </a:t>
            </a:r>
            <a:r>
              <a:rPr lang="en-US" sz="3200" kern="0" dirty="0" smtClean="0">
                <a:latin typeface="Arial" pitchFamily="34" charset="0"/>
                <a:ea typeface="Osaka"/>
                <a:cs typeface="Arial" pitchFamily="34" charset="0"/>
              </a:rPr>
              <a:t>growth and </a:t>
            </a:r>
            <a:r>
              <a:rPr lang="da-DK" sz="3200" kern="0" dirty="0" smtClean="0">
                <a:latin typeface="Arial" pitchFamily="34" charset="0"/>
                <a:ea typeface="Osaka"/>
                <a:cs typeface="Arial" pitchFamily="34" charset="0"/>
              </a:rPr>
              <a:t>exports</a:t>
            </a:r>
            <a:endParaRPr lang="da-DK" sz="3200" kern="0" dirty="0">
              <a:latin typeface="Arial" pitchFamily="34" charset="0"/>
              <a:ea typeface="Osaka"/>
              <a:cs typeface="Arial" pitchFamily="34" charset="0"/>
            </a:endParaRPr>
          </a:p>
          <a:p>
            <a:pPr marL="442913" lvl="0" indent="-442913" defTabSz="179388" fontAlgn="ctr">
              <a:lnSpc>
                <a:spcPct val="110000"/>
              </a:lnSpc>
              <a:spcBef>
                <a:spcPts val="0"/>
              </a:spcBef>
              <a:buClr>
                <a:srgbClr val="58585A"/>
              </a:buClr>
              <a:buSzPct val="150000"/>
              <a:buFont typeface="Arial" pitchFamily="34" charset="0"/>
              <a:buChar char="•"/>
            </a:pPr>
            <a:r>
              <a:rPr lang="en-US" sz="3200" kern="0" dirty="0">
                <a:latin typeface="Arial" pitchFamily="34" charset="0"/>
                <a:ea typeface="Osaka"/>
                <a:cs typeface="Arial" pitchFamily="34" charset="0"/>
              </a:rPr>
              <a:t>Rationalization </a:t>
            </a:r>
            <a:r>
              <a:rPr lang="en-US" sz="3200" kern="0" dirty="0" smtClean="0">
                <a:latin typeface="Arial" pitchFamily="34" charset="0"/>
                <a:ea typeface="Osaka"/>
                <a:cs typeface="Arial" pitchFamily="34" charset="0"/>
              </a:rPr>
              <a:t>in design and</a:t>
            </a:r>
            <a:r>
              <a:rPr lang="da-DK" sz="3200" dirty="0">
                <a:latin typeface="Arial" pitchFamily="34" charset="0"/>
                <a:ea typeface="Osaka"/>
                <a:cs typeface="Arial" pitchFamily="34" charset="0"/>
              </a:rPr>
              <a:t> </a:t>
            </a:r>
            <a:r>
              <a:rPr lang="da-DK" sz="3200" kern="0" dirty="0" smtClean="0">
                <a:latin typeface="Arial" pitchFamily="34" charset="0"/>
                <a:ea typeface="Osaka"/>
                <a:cs typeface="Arial" pitchFamily="34" charset="0"/>
              </a:rPr>
              <a:t>manufacturing</a:t>
            </a:r>
          </a:p>
          <a:p>
            <a:pPr marL="442913" indent="-442913" defTabSz="179388" fontAlgn="ctr">
              <a:lnSpc>
                <a:spcPct val="110000"/>
              </a:lnSpc>
              <a:spcBef>
                <a:spcPts val="0"/>
              </a:spcBef>
              <a:buClr>
                <a:srgbClr val="58585A"/>
              </a:buClr>
              <a:buSzPct val="150000"/>
              <a:buFont typeface="Arial" pitchFamily="34" charset="0"/>
              <a:buChar char="•"/>
            </a:pPr>
            <a:r>
              <a:rPr lang="en-US" sz="3200" dirty="0" smtClean="0">
                <a:latin typeface="Arial" pitchFamily="34" charset="0"/>
                <a:cs typeface="Arial" pitchFamily="34" charset="0"/>
                <a:sym typeface="Wingdings"/>
              </a:rPr>
              <a:t>Reduce </a:t>
            </a:r>
            <a:r>
              <a:rPr lang="da-DK" sz="3200" dirty="0">
                <a:latin typeface="Arial" pitchFamily="34" charset="0"/>
                <a:cs typeface="Arial" pitchFamily="34" charset="0"/>
              </a:rPr>
              <a:t>repair </a:t>
            </a:r>
            <a:r>
              <a:rPr lang="da-DK" sz="3200" dirty="0" smtClean="0">
                <a:latin typeface="Arial" pitchFamily="34" charset="0"/>
                <a:cs typeface="Arial" pitchFamily="34" charset="0"/>
              </a:rPr>
              <a:t>costs</a:t>
            </a:r>
            <a:endParaRPr lang="da-DK" sz="3200" kern="0" dirty="0">
              <a:latin typeface="Arial" pitchFamily="34" charset="0"/>
              <a:ea typeface="Osaka"/>
              <a:cs typeface="Arial" pitchFamily="34" charset="0"/>
            </a:endParaRPr>
          </a:p>
          <a:p>
            <a:pPr marL="442913" lvl="0" indent="-442913" defTabSz="179388" fontAlgn="ctr">
              <a:lnSpc>
                <a:spcPct val="110000"/>
              </a:lnSpc>
              <a:spcBef>
                <a:spcPts val="0"/>
              </a:spcBef>
              <a:buClr>
                <a:srgbClr val="58585A"/>
              </a:buClr>
              <a:buSzPct val="150000"/>
              <a:buFont typeface="Arial" pitchFamily="34" charset="0"/>
              <a:buChar char="•"/>
            </a:pPr>
            <a:r>
              <a:rPr lang="da-DK" sz="3200" kern="0" dirty="0">
                <a:latin typeface="Arial" pitchFamily="34" charset="0"/>
                <a:ea typeface="Osaka"/>
                <a:cs typeface="Arial" pitchFamily="34" charset="0"/>
              </a:rPr>
              <a:t>No duplication</a:t>
            </a:r>
          </a:p>
          <a:p>
            <a:pPr>
              <a:spcBef>
                <a:spcPts val="0"/>
              </a:spcBef>
            </a:pPr>
            <a:endParaRPr lang="en-US" sz="2200" kern="100" dirty="0">
              <a:latin typeface="Arial" pitchFamily="34" charset="0"/>
              <a:cs typeface="Arial" pitchFamily="34" charset="0"/>
            </a:endParaRPr>
          </a:p>
        </p:txBody>
      </p:sp>
    </p:spTree>
    <p:extLst>
      <p:ext uri="{BB962C8B-B14F-4D97-AF65-F5344CB8AC3E}">
        <p14:creationId xmlns:p14="http://schemas.microsoft.com/office/powerpoint/2010/main" val="87470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7488238" cy="863724"/>
          </a:xfrm>
        </p:spPr>
        <p:txBody>
          <a:bodyPr/>
          <a:lstStyle/>
          <a:p>
            <a:r>
              <a:rPr lang="da-DK" sz="4800" dirty="0" smtClean="0"/>
              <a:t> Results</a:t>
            </a:r>
            <a:endParaRPr lang="da-DK" sz="2400" dirty="0">
              <a:solidFill>
                <a:srgbClr val="793109"/>
              </a:solidFill>
              <a:effectLst/>
            </a:endParaRPr>
          </a:p>
        </p:txBody>
      </p:sp>
      <p:pic>
        <p:nvPicPr>
          <p:cNvPr id="4" name="Billede 3"/>
          <p:cNvPicPr>
            <a:picLocks noChangeAspect="1"/>
          </p:cNvPicPr>
          <p:nvPr/>
        </p:nvPicPr>
        <p:blipFill rotWithShape="1">
          <a:blip r:embed="rId2" cstate="print">
            <a:extLst>
              <a:ext uri="{28A0092B-C50C-407E-A947-70E740481C1C}">
                <a14:useLocalDpi xmlns:a14="http://schemas.microsoft.com/office/drawing/2010/main" val="0"/>
              </a:ext>
            </a:extLst>
          </a:blip>
          <a:srcRect l="2670"/>
          <a:stretch/>
        </p:blipFill>
        <p:spPr>
          <a:xfrm>
            <a:off x="4459110" y="2132856"/>
            <a:ext cx="3759317" cy="3862452"/>
          </a:xfrm>
          <a:prstGeom prst="rect">
            <a:avLst/>
          </a:prstGeom>
        </p:spPr>
      </p:pic>
      <p:sp>
        <p:nvSpPr>
          <p:cNvPr id="3" name="Pladsholder til indhold 2"/>
          <p:cNvSpPr>
            <a:spLocks noGrp="1"/>
          </p:cNvSpPr>
          <p:nvPr>
            <p:ph idx="1"/>
          </p:nvPr>
        </p:nvSpPr>
        <p:spPr>
          <a:xfrm>
            <a:off x="827583" y="1600200"/>
            <a:ext cx="3810425" cy="4525963"/>
          </a:xfrm>
        </p:spPr>
        <p:txBody>
          <a:bodyPr>
            <a:noAutofit/>
          </a:bodyPr>
          <a:lstStyle/>
          <a:p>
            <a:pPr marL="0" indent="0">
              <a:buNone/>
            </a:pPr>
            <a:r>
              <a:rPr lang="en-US" sz="3400" dirty="0" smtClean="0">
                <a:latin typeface="Arial" pitchFamily="34" charset="0"/>
                <a:cs typeface="Arial" pitchFamily="34" charset="0"/>
              </a:rPr>
              <a:t>The benefits of </a:t>
            </a:r>
            <a:r>
              <a:rPr lang="en-US" sz="3400" dirty="0">
                <a:latin typeface="Arial" pitchFamily="34" charset="0"/>
                <a:cs typeface="Arial" pitchFamily="34" charset="0"/>
              </a:rPr>
              <a:t>b</a:t>
            </a:r>
            <a:r>
              <a:rPr lang="en-US" sz="3400" dirty="0" smtClean="0">
                <a:latin typeface="Arial" pitchFamily="34" charset="0"/>
                <a:cs typeface="Arial" pitchFamily="34" charset="0"/>
              </a:rPr>
              <a:t>eing involved in standardization far outweigh the cost and time investment for most companies.</a:t>
            </a:r>
          </a:p>
        </p:txBody>
      </p:sp>
      <p:sp>
        <p:nvSpPr>
          <p:cNvPr id="5" name="Tekstboks 4"/>
          <p:cNvSpPr txBox="1"/>
          <p:nvPr/>
        </p:nvSpPr>
        <p:spPr>
          <a:xfrm>
            <a:off x="4788024" y="3879416"/>
            <a:ext cx="1152128"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Cost</a:t>
            </a:r>
            <a:endParaRPr lang="en-US" sz="2400" dirty="0">
              <a:effectLst>
                <a:outerShdw blurRad="38100" dist="38100" dir="2700000" algn="tl">
                  <a:srgbClr val="000000">
                    <a:alpha val="43137"/>
                  </a:srgbClr>
                </a:outerShdw>
              </a:effectLst>
            </a:endParaRPr>
          </a:p>
        </p:txBody>
      </p:sp>
      <p:sp>
        <p:nvSpPr>
          <p:cNvPr id="6" name="Tekstboks 5"/>
          <p:cNvSpPr txBox="1"/>
          <p:nvPr/>
        </p:nvSpPr>
        <p:spPr>
          <a:xfrm>
            <a:off x="6775678" y="4149080"/>
            <a:ext cx="1523055"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Benefits</a:t>
            </a:r>
            <a:endParaRPr lang="en-US" sz="2400" dirty="0">
              <a:effectLst>
                <a:outerShdw blurRad="38100" dist="38100" dir="2700000" algn="tl">
                  <a:srgbClr val="000000">
                    <a:alpha val="43137"/>
                  </a:srgbClr>
                </a:outerShdw>
              </a:effectLst>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3009688"/>
            <a:ext cx="980158" cy="634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4134" y="3458713"/>
            <a:ext cx="815374" cy="657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7267" y="3539903"/>
            <a:ext cx="836867" cy="597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8009" y="2833621"/>
            <a:ext cx="1092118" cy="109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84133" y="2688114"/>
            <a:ext cx="1135919" cy="906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8561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4850" y="404663"/>
            <a:ext cx="7488238" cy="493861"/>
          </a:xfrm>
        </p:spPr>
        <p:txBody>
          <a:bodyPr/>
          <a:lstStyle/>
          <a:p>
            <a:pPr algn="ctr"/>
            <a:r>
              <a:rPr lang="da-DK" sz="5400" dirty="0" smtClean="0"/>
              <a:t>Contents</a:t>
            </a:r>
            <a:endParaRPr lang="da-DK" sz="5400" dirty="0"/>
          </a:p>
        </p:txBody>
      </p:sp>
      <p:sp>
        <p:nvSpPr>
          <p:cNvPr id="3" name="Pladsholder til indhold 2"/>
          <p:cNvSpPr>
            <a:spLocks noGrp="1"/>
          </p:cNvSpPr>
          <p:nvPr>
            <p:ph idx="1"/>
          </p:nvPr>
        </p:nvSpPr>
        <p:spPr>
          <a:xfrm>
            <a:off x="3851920" y="1628800"/>
            <a:ext cx="4824536" cy="4713387"/>
          </a:xfrm>
        </p:spPr>
        <p:txBody>
          <a:bodyPr>
            <a:normAutofit fontScale="25000" lnSpcReduction="20000"/>
          </a:bodyPr>
          <a:lstStyle/>
          <a:p>
            <a:pPr>
              <a:lnSpc>
                <a:spcPct val="120000"/>
              </a:lnSpc>
              <a:spcBef>
                <a:spcPts val="0"/>
              </a:spcBef>
              <a:spcAft>
                <a:spcPts val="1200"/>
              </a:spcAft>
            </a:pPr>
            <a:r>
              <a:rPr lang="da-DK" sz="12800" dirty="0" smtClean="0">
                <a:latin typeface="Arial" pitchFamily="34" charset="0"/>
                <a:cs typeface="Arial" pitchFamily="34" charset="0"/>
              </a:rPr>
              <a:t>Business cases on standardization</a:t>
            </a:r>
          </a:p>
          <a:p>
            <a:pPr>
              <a:lnSpc>
                <a:spcPct val="120000"/>
              </a:lnSpc>
              <a:spcBef>
                <a:spcPts val="0"/>
              </a:spcBef>
              <a:spcAft>
                <a:spcPts val="1200"/>
              </a:spcAft>
            </a:pPr>
            <a:r>
              <a:rPr lang="da-DK" sz="12800" dirty="0" smtClean="0">
                <a:latin typeface="Arial" pitchFamily="34" charset="0"/>
                <a:cs typeface="Arial" pitchFamily="34" charset="0"/>
              </a:rPr>
              <a:t>Case studies</a:t>
            </a:r>
            <a:endParaRPr lang="da-DK" sz="12800" dirty="0">
              <a:latin typeface="Arial" pitchFamily="34" charset="0"/>
              <a:cs typeface="Arial" pitchFamily="34" charset="0"/>
            </a:endParaRPr>
          </a:p>
          <a:p>
            <a:pPr>
              <a:lnSpc>
                <a:spcPct val="120000"/>
              </a:lnSpc>
              <a:spcBef>
                <a:spcPts val="0"/>
              </a:spcBef>
              <a:spcAft>
                <a:spcPts val="1200"/>
              </a:spcAft>
            </a:pPr>
            <a:r>
              <a:rPr lang="da-DK" sz="12800" dirty="0" smtClean="0">
                <a:latin typeface="Arial" pitchFamily="34" charset="0"/>
                <a:cs typeface="Arial" pitchFamily="34" charset="0"/>
              </a:rPr>
              <a:t>Return on Standardization </a:t>
            </a:r>
            <a:r>
              <a:rPr lang="da-DK" sz="12800" dirty="0">
                <a:latin typeface="Arial" pitchFamily="34" charset="0"/>
                <a:cs typeface="Arial" pitchFamily="34" charset="0"/>
              </a:rPr>
              <a:t>Investment </a:t>
            </a:r>
            <a:r>
              <a:rPr lang="da-DK" sz="12800" dirty="0" smtClean="0">
                <a:latin typeface="Arial" pitchFamily="34" charset="0"/>
                <a:cs typeface="Arial" pitchFamily="34" charset="0"/>
              </a:rPr>
              <a:t> (ROSI)</a:t>
            </a:r>
          </a:p>
          <a:p>
            <a:pPr>
              <a:lnSpc>
                <a:spcPct val="120000"/>
              </a:lnSpc>
              <a:spcBef>
                <a:spcPts val="0"/>
              </a:spcBef>
              <a:spcAft>
                <a:spcPts val="1200"/>
              </a:spcAft>
            </a:pPr>
            <a:r>
              <a:rPr lang="da-DK" sz="12800" dirty="0" smtClean="0">
                <a:latin typeface="Arial" pitchFamily="34" charset="0"/>
                <a:cs typeface="Arial" pitchFamily="34" charset="0"/>
              </a:rPr>
              <a:t>Cost </a:t>
            </a:r>
            <a:r>
              <a:rPr lang="da-DK" sz="12800" dirty="0">
                <a:latin typeface="Arial" pitchFamily="34" charset="0"/>
                <a:cs typeface="Arial" pitchFamily="34" charset="0"/>
              </a:rPr>
              <a:t>vs. </a:t>
            </a:r>
            <a:r>
              <a:rPr lang="da-DK" sz="12800" dirty="0" smtClean="0">
                <a:latin typeface="Arial" pitchFamily="34" charset="0"/>
                <a:cs typeface="Arial" pitchFamily="34" charset="0"/>
              </a:rPr>
              <a:t>Benefits</a:t>
            </a:r>
            <a:endParaRPr lang="da-DK" sz="12800" dirty="0">
              <a:latin typeface="Arial" pitchFamily="34" charset="0"/>
              <a:cs typeface="Arial" pitchFamily="34" charset="0"/>
            </a:endParaRPr>
          </a:p>
          <a:p>
            <a:pPr>
              <a:lnSpc>
                <a:spcPct val="120000"/>
              </a:lnSpc>
              <a:spcBef>
                <a:spcPts val="0"/>
              </a:spcBef>
              <a:spcAft>
                <a:spcPts val="1200"/>
              </a:spcAft>
            </a:pPr>
            <a:r>
              <a:rPr lang="da-DK" sz="12800" dirty="0" err="1" smtClean="0">
                <a:latin typeface="Arial" pitchFamily="34" charset="0"/>
                <a:cs typeface="Arial" pitchFamily="34" charset="0"/>
              </a:rPr>
              <a:t>Result</a:t>
            </a:r>
            <a:r>
              <a:rPr lang="da-DK" sz="12800" dirty="0" err="1">
                <a:latin typeface="Arial" pitchFamily="34" charset="0"/>
                <a:cs typeface="Arial" pitchFamily="34" charset="0"/>
              </a:rPr>
              <a:t>s</a:t>
            </a:r>
            <a:endParaRPr lang="da-DK" sz="12800" dirty="0">
              <a:latin typeface="Arial" pitchFamily="34" charset="0"/>
              <a:cs typeface="Arial" pitchFamily="34" charset="0"/>
            </a:endParaRPr>
          </a:p>
          <a:p>
            <a:endParaRPr lang="da-DK"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2" y="1340768"/>
            <a:ext cx="2364137"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068961"/>
            <a:ext cx="1875333"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256" y="4809203"/>
            <a:ext cx="2150680" cy="1633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347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ctrTitle"/>
          </p:nvPr>
        </p:nvSpPr>
        <p:spPr>
          <a:xfrm>
            <a:off x="2555776" y="4293096"/>
            <a:ext cx="3362318" cy="783853"/>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en-GB" dirty="0" smtClean="0">
                <a:ln w="11430"/>
                <a:solidFill>
                  <a:schemeClr val="tx1">
                    <a:lumMod val="50000"/>
                    <a:lumOff val="50000"/>
                  </a:schemeClr>
                </a:solidFill>
                <a:effectLst>
                  <a:outerShdw blurRad="80000" dist="40000" dir="5040000" algn="tl">
                    <a:srgbClr val="000000">
                      <a:alpha val="30000"/>
                    </a:srgbClr>
                  </a:outerShdw>
                </a:effectLst>
              </a:rPr>
              <a:t>Thank you</a:t>
            </a:r>
            <a:endParaRPr lang="en-GB" dirty="0">
              <a:ln w="11430"/>
              <a:solidFill>
                <a:schemeClr val="tx1">
                  <a:lumMod val="50000"/>
                  <a:lumOff val="50000"/>
                </a:schemeClr>
              </a:solidFill>
              <a:effectLst>
                <a:outerShdw blurRad="80000" dist="40000" dir="5040000" algn="tl">
                  <a:srgbClr val="000000">
                    <a:alpha val="30000"/>
                  </a:srgbClr>
                </a:outerShdw>
              </a:effectLst>
            </a:endParaRPr>
          </a:p>
        </p:txBody>
      </p:sp>
      <p:sp>
        <p:nvSpPr>
          <p:cNvPr id="2" name="TextBox 1"/>
          <p:cNvSpPr txBox="1"/>
          <p:nvPr/>
        </p:nvSpPr>
        <p:spPr>
          <a:xfrm>
            <a:off x="251520" y="5594155"/>
            <a:ext cx="2700000" cy="1116000"/>
          </a:xfrm>
          <a:prstGeom prst="rect">
            <a:avLst/>
          </a:prstGeom>
          <a:noFill/>
        </p:spPr>
        <p:txBody>
          <a:bodyPr wrap="square" rtlCol="0">
            <a:spAutoFit/>
          </a:bodyPr>
          <a:lstStyle/>
          <a:p>
            <a:pPr>
              <a:spcBef>
                <a:spcPts val="0"/>
              </a:spcBef>
            </a:pPr>
            <a:r>
              <a:rPr lang="en-US" sz="2200" kern="100" dirty="0">
                <a:latin typeface="Arial" pitchFamily="34" charset="0"/>
                <a:cs typeface="Arial" pitchFamily="34" charset="0"/>
              </a:rPr>
              <a:t>s</a:t>
            </a:r>
            <a:r>
              <a:rPr lang="en-US" sz="2200" kern="100" dirty="0" smtClean="0">
                <a:latin typeface="Arial" pitchFamily="34" charset="0"/>
                <a:cs typeface="Arial" pitchFamily="34" charset="0"/>
              </a:rPr>
              <a:t>peaker name</a:t>
            </a:r>
            <a:br>
              <a:rPr lang="en-US" sz="2200" kern="100" dirty="0" smtClean="0">
                <a:latin typeface="Arial" pitchFamily="34" charset="0"/>
                <a:cs typeface="Arial" pitchFamily="34" charset="0"/>
              </a:rPr>
            </a:br>
            <a:r>
              <a:rPr lang="en-US" sz="2200" kern="100" dirty="0" smtClean="0">
                <a:latin typeface="Arial" pitchFamily="34" charset="0"/>
                <a:cs typeface="Arial" pitchFamily="34" charset="0"/>
              </a:rPr>
              <a:t>title</a:t>
            </a:r>
            <a:br>
              <a:rPr lang="en-US" sz="2200" kern="100" dirty="0" smtClean="0">
                <a:latin typeface="Arial" pitchFamily="34" charset="0"/>
                <a:cs typeface="Arial" pitchFamily="34" charset="0"/>
              </a:rPr>
            </a:br>
            <a:r>
              <a:rPr lang="en-US" sz="2200" kern="100" dirty="0" err="1">
                <a:latin typeface="Arial" pitchFamily="34" charset="0"/>
                <a:cs typeface="Arial" pitchFamily="34" charset="0"/>
              </a:rPr>
              <a:t>t</a:t>
            </a:r>
            <a:r>
              <a:rPr lang="en-US" sz="2200" kern="100" dirty="0" err="1" smtClean="0">
                <a:latin typeface="Arial" pitchFamily="34" charset="0"/>
                <a:cs typeface="Arial" pitchFamily="34" charset="0"/>
              </a:rPr>
              <a:t>itle</a:t>
            </a:r>
            <a:endParaRPr lang="en-GB" sz="2200" kern="100" dirty="0">
              <a:latin typeface="Arial" pitchFamily="34" charset="0"/>
              <a:cs typeface="Arial" pitchFamily="34" charset="0"/>
            </a:endParaRPr>
          </a:p>
        </p:txBody>
      </p:sp>
      <p:sp>
        <p:nvSpPr>
          <p:cNvPr id="4" name="TextBox 3"/>
          <p:cNvSpPr txBox="1"/>
          <p:nvPr/>
        </p:nvSpPr>
        <p:spPr>
          <a:xfrm>
            <a:off x="3024128" y="5589240"/>
            <a:ext cx="2700000" cy="1107996"/>
          </a:xfrm>
          <a:prstGeom prst="rect">
            <a:avLst/>
          </a:prstGeom>
          <a:noFill/>
        </p:spPr>
        <p:txBody>
          <a:bodyPr wrap="square" rtlCol="0">
            <a:spAutoFit/>
          </a:bodyPr>
          <a:lstStyle/>
          <a:p>
            <a:pPr>
              <a:spcBef>
                <a:spcPts val="0"/>
              </a:spcBef>
            </a:pPr>
            <a:r>
              <a:rPr lang="en-US" sz="2200" kern="100" dirty="0">
                <a:latin typeface="Arial" pitchFamily="34" charset="0"/>
                <a:cs typeface="Arial" pitchFamily="34" charset="0"/>
              </a:rPr>
              <a:t>e</a:t>
            </a:r>
            <a:r>
              <a:rPr lang="en-US" sz="2200" kern="100" dirty="0" smtClean="0">
                <a:latin typeface="Arial" pitchFamily="34" charset="0"/>
                <a:cs typeface="Arial" pitchFamily="34" charset="0"/>
              </a:rPr>
              <a:t>vent</a:t>
            </a:r>
            <a:br>
              <a:rPr lang="en-US" sz="2200" kern="100" dirty="0" smtClean="0">
                <a:latin typeface="Arial" pitchFamily="34" charset="0"/>
                <a:cs typeface="Arial" pitchFamily="34" charset="0"/>
              </a:rPr>
            </a:br>
            <a:r>
              <a:rPr lang="en-US" sz="2200" kern="100" dirty="0" smtClean="0">
                <a:latin typeface="Arial" pitchFamily="34" charset="0"/>
                <a:cs typeface="Arial" pitchFamily="34" charset="0"/>
              </a:rPr>
              <a:t>date</a:t>
            </a:r>
            <a:br>
              <a:rPr lang="en-US" sz="2200" kern="100" dirty="0" smtClean="0">
                <a:latin typeface="Arial" pitchFamily="34" charset="0"/>
                <a:cs typeface="Arial" pitchFamily="34" charset="0"/>
              </a:rPr>
            </a:br>
            <a:r>
              <a:rPr lang="en-US" sz="2200" kern="100" dirty="0" smtClean="0">
                <a:latin typeface="Arial" pitchFamily="34" charset="0"/>
                <a:cs typeface="Arial" pitchFamily="34" charset="0"/>
              </a:rPr>
              <a:t>location</a:t>
            </a:r>
            <a:endParaRPr lang="en-GB" sz="2200" kern="100" dirty="0">
              <a:latin typeface="Arial" pitchFamily="34" charset="0"/>
              <a:cs typeface="Arial" pitchFamily="34" charset="0"/>
            </a:endParaRPr>
          </a:p>
        </p:txBody>
      </p:sp>
    </p:spTree>
    <p:extLst>
      <p:ext uri="{BB962C8B-B14F-4D97-AF65-F5344CB8AC3E}">
        <p14:creationId xmlns:p14="http://schemas.microsoft.com/office/powerpoint/2010/main" val="1202475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548680"/>
            <a:ext cx="8424936" cy="868958"/>
          </a:xfrm>
        </p:spPr>
        <p:txBody>
          <a:bodyPr>
            <a:noAutofit/>
          </a:bodyPr>
          <a:lstStyle/>
          <a:p>
            <a:pPr algn="ctr">
              <a:lnSpc>
                <a:spcPct val="75000"/>
              </a:lnSpc>
            </a:pPr>
            <a:r>
              <a:rPr lang="da-DK" sz="4800" dirty="0" smtClean="0"/>
              <a:t>Business cases of standardization</a:t>
            </a:r>
            <a:endParaRPr lang="da-DK" sz="4800" b="0" dirty="0">
              <a:solidFill>
                <a:schemeClr val="accent6"/>
              </a:solidFill>
              <a:effectLst/>
            </a:endParaRPr>
          </a:p>
        </p:txBody>
      </p:sp>
      <p:sp>
        <p:nvSpPr>
          <p:cNvPr id="3" name="Pladsholder til indhold 2"/>
          <p:cNvSpPr>
            <a:spLocks noGrp="1"/>
          </p:cNvSpPr>
          <p:nvPr>
            <p:ph idx="1"/>
          </p:nvPr>
        </p:nvSpPr>
        <p:spPr>
          <a:xfrm>
            <a:off x="704850" y="1844824"/>
            <a:ext cx="7611566" cy="4470251"/>
          </a:xfrm>
        </p:spPr>
        <p:txBody>
          <a:bodyPr>
            <a:normAutofit fontScale="25000" lnSpcReduction="20000"/>
          </a:bodyPr>
          <a:lstStyle/>
          <a:p>
            <a:pPr>
              <a:lnSpc>
                <a:spcPct val="120000"/>
              </a:lnSpc>
              <a:spcBef>
                <a:spcPts val="0"/>
              </a:spcBef>
              <a:spcAft>
                <a:spcPts val="1200"/>
              </a:spcAft>
            </a:pPr>
            <a:r>
              <a:rPr lang="en-US" sz="12800" dirty="0"/>
              <a:t>Standards and conformity assessment </a:t>
            </a:r>
            <a:r>
              <a:rPr lang="en-US" sz="12800" dirty="0" smtClean="0"/>
              <a:t>inextricably linked</a:t>
            </a:r>
            <a:r>
              <a:rPr lang="en-US" sz="12800" dirty="0"/>
              <a:t> </a:t>
            </a:r>
            <a:r>
              <a:rPr lang="en-US" sz="12800" dirty="0" smtClean="0"/>
              <a:t>to all facets of your business</a:t>
            </a:r>
          </a:p>
          <a:p>
            <a:pPr>
              <a:lnSpc>
                <a:spcPct val="120000"/>
              </a:lnSpc>
              <a:spcBef>
                <a:spcPts val="0"/>
              </a:spcBef>
              <a:spcAft>
                <a:spcPts val="1200"/>
              </a:spcAft>
            </a:pPr>
            <a:r>
              <a:rPr lang="en-US" sz="12800" dirty="0" smtClean="0"/>
              <a:t>Successful companies: recognize standards and conformance as business tools and manage them alongside quality</a:t>
            </a:r>
            <a:r>
              <a:rPr lang="en-US" sz="12800" dirty="0"/>
              <a:t>, safety, intellectual </a:t>
            </a:r>
            <a:r>
              <a:rPr lang="en-US" sz="12800" dirty="0" smtClean="0"/>
              <a:t>property </a:t>
            </a:r>
            <a:r>
              <a:rPr lang="en-US" sz="12800" dirty="0"/>
              <a:t>and environmental policies. </a:t>
            </a:r>
            <a:endParaRPr lang="en-US" sz="12800" dirty="0" smtClean="0"/>
          </a:p>
          <a:p>
            <a:endParaRPr lang="en-US" sz="6400" dirty="0" smtClean="0"/>
          </a:p>
          <a:p>
            <a:endParaRPr lang="da-DK" dirty="0"/>
          </a:p>
        </p:txBody>
      </p:sp>
    </p:spTree>
    <p:extLst>
      <p:ext uri="{BB962C8B-B14F-4D97-AF65-F5344CB8AC3E}">
        <p14:creationId xmlns:p14="http://schemas.microsoft.com/office/powerpoint/2010/main" val="3887458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003232" cy="1143000"/>
          </a:xfrm>
        </p:spPr>
        <p:txBody>
          <a:bodyPr>
            <a:noAutofit/>
          </a:bodyPr>
          <a:lstStyle/>
          <a:p>
            <a:pPr algn="ctr">
              <a:lnSpc>
                <a:spcPct val="75000"/>
              </a:lnSpc>
            </a:pPr>
            <a:r>
              <a:rPr lang="da-DK" sz="4800" dirty="0" smtClean="0"/>
              <a:t>Business cases of </a:t>
            </a:r>
            <a:r>
              <a:rPr lang="da-DK" sz="4800" dirty="0" err="1" smtClean="0"/>
              <a:t>standardization</a:t>
            </a:r>
            <a:endParaRPr lang="da-DK" sz="4800" dirty="0"/>
          </a:p>
        </p:txBody>
      </p:sp>
      <p:sp>
        <p:nvSpPr>
          <p:cNvPr id="3" name="Pladsholder til indhold 2"/>
          <p:cNvSpPr>
            <a:spLocks noGrp="1"/>
          </p:cNvSpPr>
          <p:nvPr>
            <p:ph idx="1"/>
          </p:nvPr>
        </p:nvSpPr>
        <p:spPr>
          <a:xfrm>
            <a:off x="704850" y="1844824"/>
            <a:ext cx="7611566" cy="4470251"/>
          </a:xfrm>
        </p:spPr>
        <p:txBody>
          <a:bodyPr>
            <a:normAutofit fontScale="47500" lnSpcReduction="20000"/>
          </a:bodyPr>
          <a:lstStyle/>
          <a:p>
            <a:pPr>
              <a:spcBef>
                <a:spcPts val="0"/>
              </a:spcBef>
              <a:spcAft>
                <a:spcPts val="1800"/>
              </a:spcAft>
            </a:pPr>
            <a:r>
              <a:rPr lang="en-US" sz="6700" dirty="0"/>
              <a:t>Lower costs through reduced redundancy</a:t>
            </a:r>
            <a:r>
              <a:rPr lang="en-US" sz="6700" dirty="0" smtClean="0"/>
              <a:t>, minimizing </a:t>
            </a:r>
            <a:r>
              <a:rPr lang="en-US" sz="6700" dirty="0"/>
              <a:t>errors </a:t>
            </a:r>
            <a:r>
              <a:rPr lang="en-US" sz="6700" dirty="0" smtClean="0"/>
              <a:t>and reducing </a:t>
            </a:r>
            <a:r>
              <a:rPr lang="en-US" sz="6700" dirty="0"/>
              <a:t>time to market</a:t>
            </a:r>
            <a:r>
              <a:rPr lang="en-US" sz="6700" dirty="0" smtClean="0"/>
              <a:t>.</a:t>
            </a:r>
          </a:p>
          <a:p>
            <a:pPr>
              <a:spcBef>
                <a:spcPts val="0"/>
              </a:spcBef>
              <a:spcAft>
                <a:spcPts val="1800"/>
              </a:spcAft>
            </a:pPr>
            <a:r>
              <a:rPr lang="en-US" sz="6700" dirty="0" smtClean="0"/>
              <a:t>Compliance to standards helps your products, services and personnel to cross borders.</a:t>
            </a:r>
          </a:p>
          <a:p>
            <a:pPr>
              <a:spcBef>
                <a:spcPts val="0"/>
              </a:spcBef>
              <a:spcAft>
                <a:spcPts val="1200"/>
              </a:spcAft>
            </a:pPr>
            <a:r>
              <a:rPr lang="en-US" sz="6700" dirty="0" smtClean="0"/>
              <a:t>Products </a:t>
            </a:r>
            <a:r>
              <a:rPr lang="en-US" sz="6700" dirty="0"/>
              <a:t>manufactured in one country can be sold and used in </a:t>
            </a:r>
            <a:r>
              <a:rPr lang="en-US" sz="6700" dirty="0" smtClean="0"/>
              <a:t>another</a:t>
            </a:r>
            <a:r>
              <a:rPr lang="en-US" sz="3200" dirty="0" smtClean="0"/>
              <a:t>.</a:t>
            </a:r>
          </a:p>
          <a:p>
            <a:endParaRPr lang="da-DK" dirty="0"/>
          </a:p>
        </p:txBody>
      </p:sp>
    </p:spTree>
    <p:extLst>
      <p:ext uri="{BB962C8B-B14F-4D97-AF65-F5344CB8AC3E}">
        <p14:creationId xmlns:p14="http://schemas.microsoft.com/office/powerpoint/2010/main" val="217065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76672"/>
            <a:ext cx="8003232" cy="1008112"/>
          </a:xfrm>
        </p:spPr>
        <p:txBody>
          <a:bodyPr>
            <a:noAutofit/>
          </a:bodyPr>
          <a:lstStyle/>
          <a:p>
            <a:pPr algn="ctr">
              <a:lnSpc>
                <a:spcPct val="75000"/>
              </a:lnSpc>
            </a:pPr>
            <a:r>
              <a:rPr lang="da-DK" sz="4800" dirty="0"/>
              <a:t>Business cases of standardization</a:t>
            </a:r>
          </a:p>
        </p:txBody>
      </p:sp>
      <p:sp>
        <p:nvSpPr>
          <p:cNvPr id="3" name="Pladsholder til indhold 2"/>
          <p:cNvSpPr>
            <a:spLocks noGrp="1"/>
          </p:cNvSpPr>
          <p:nvPr>
            <p:ph idx="1"/>
          </p:nvPr>
        </p:nvSpPr>
        <p:spPr>
          <a:xfrm>
            <a:off x="704850" y="1844824"/>
            <a:ext cx="7773988" cy="4470251"/>
          </a:xfrm>
        </p:spPr>
        <p:txBody>
          <a:bodyPr>
            <a:normAutofit/>
          </a:bodyPr>
          <a:lstStyle/>
          <a:p>
            <a:r>
              <a:rPr lang="en-US" sz="3200" dirty="0" smtClean="0"/>
              <a:t>Reduce </a:t>
            </a:r>
            <a:r>
              <a:rPr lang="en-US" sz="3200" dirty="0"/>
              <a:t>the economic risk of </a:t>
            </a:r>
            <a:r>
              <a:rPr lang="en-US" sz="3200" dirty="0" smtClean="0"/>
              <a:t>R&amp;D activities by participating </a:t>
            </a:r>
            <a:r>
              <a:rPr lang="en-US" sz="3200" dirty="0"/>
              <a:t>in </a:t>
            </a:r>
            <a:r>
              <a:rPr lang="en-US" sz="3200" dirty="0" smtClean="0"/>
              <a:t>standardization. </a:t>
            </a:r>
            <a:endParaRPr lang="en-US" sz="3200" dirty="0"/>
          </a:p>
          <a:p>
            <a:r>
              <a:rPr lang="en-US" sz="3200" dirty="0" smtClean="0"/>
              <a:t>Lower overall </a:t>
            </a:r>
            <a:r>
              <a:rPr lang="en-US" sz="3200" dirty="0"/>
              <a:t>R&amp;D costs by relying on previously standardized technologies and terminologies.</a:t>
            </a:r>
            <a:endParaRPr lang="da-DK" sz="3200" dirty="0"/>
          </a:p>
          <a:p>
            <a:endParaRPr lang="da-DK" dirty="0"/>
          </a:p>
        </p:txBody>
      </p:sp>
    </p:spTree>
    <p:extLst>
      <p:ext uri="{BB962C8B-B14F-4D97-AF65-F5344CB8AC3E}">
        <p14:creationId xmlns:p14="http://schemas.microsoft.com/office/powerpoint/2010/main" val="3382461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620688"/>
            <a:ext cx="8208912" cy="864096"/>
          </a:xfrm>
        </p:spPr>
        <p:txBody>
          <a:bodyPr>
            <a:noAutofit/>
          </a:bodyPr>
          <a:lstStyle/>
          <a:p>
            <a:pPr algn="ctr">
              <a:lnSpc>
                <a:spcPct val="75000"/>
              </a:lnSpc>
            </a:pPr>
            <a:r>
              <a:rPr lang="da-DK" sz="4800" dirty="0"/>
              <a:t>Business cases of standardization</a:t>
            </a:r>
          </a:p>
        </p:txBody>
      </p:sp>
      <p:sp>
        <p:nvSpPr>
          <p:cNvPr id="3" name="Pladsholder til indhold 2"/>
          <p:cNvSpPr>
            <a:spLocks noGrp="1"/>
          </p:cNvSpPr>
          <p:nvPr>
            <p:ph idx="1"/>
          </p:nvPr>
        </p:nvSpPr>
        <p:spPr>
          <a:xfrm>
            <a:off x="683568" y="1988840"/>
            <a:ext cx="7611566" cy="4464496"/>
          </a:xfrm>
        </p:spPr>
        <p:txBody>
          <a:bodyPr>
            <a:normAutofit fontScale="25000" lnSpcReduction="20000"/>
          </a:bodyPr>
          <a:lstStyle/>
          <a:p>
            <a:pPr>
              <a:lnSpc>
                <a:spcPct val="120000"/>
              </a:lnSpc>
              <a:spcBef>
                <a:spcPts val="0"/>
              </a:spcBef>
              <a:spcAft>
                <a:spcPts val="1200"/>
              </a:spcAft>
            </a:pPr>
            <a:r>
              <a:rPr lang="en-US" sz="12800" dirty="0" smtClean="0">
                <a:latin typeface="Arial" pitchFamily="34" charset="0"/>
                <a:cs typeface="Arial" pitchFamily="34" charset="0"/>
              </a:rPr>
              <a:t>Companies </a:t>
            </a:r>
            <a:r>
              <a:rPr lang="en-US" sz="9600" b="0" dirty="0" smtClean="0">
                <a:latin typeface="Arial" pitchFamily="34" charset="0"/>
                <a:cs typeface="Arial" pitchFamily="34" charset="0"/>
                <a:sym typeface="Wingdings"/>
              </a:rPr>
              <a:t> </a:t>
            </a:r>
            <a:r>
              <a:rPr lang="en-US" sz="12800" dirty="0" smtClean="0">
                <a:latin typeface="Arial" pitchFamily="34" charset="0"/>
                <a:cs typeface="Arial" pitchFamily="34" charset="0"/>
              </a:rPr>
              <a:t>costs</a:t>
            </a:r>
            <a:r>
              <a:rPr lang="en-US" sz="12800" dirty="0">
                <a:latin typeface="Arial" pitchFamily="34" charset="0"/>
                <a:cs typeface="Arial" pitchFamily="34" charset="0"/>
              </a:rPr>
              <a:t>, </a:t>
            </a:r>
            <a:r>
              <a:rPr lang="en-US" sz="9600" b="0" dirty="0" smtClean="0">
                <a:latin typeface="Arial" pitchFamily="34" charset="0"/>
                <a:cs typeface="Arial" pitchFamily="34" charset="0"/>
                <a:sym typeface="Wingdings"/>
              </a:rPr>
              <a:t> </a:t>
            </a:r>
            <a:r>
              <a:rPr lang="en-US" sz="12800" dirty="0" smtClean="0">
                <a:latin typeface="Arial" pitchFamily="34" charset="0"/>
                <a:cs typeface="Arial" pitchFamily="34" charset="0"/>
              </a:rPr>
              <a:t>efficiencies</a:t>
            </a:r>
            <a:r>
              <a:rPr lang="en-US" sz="12800" dirty="0">
                <a:latin typeface="Arial" pitchFamily="34" charset="0"/>
                <a:cs typeface="Arial" pitchFamily="34" charset="0"/>
              </a:rPr>
              <a:t>, </a:t>
            </a:r>
            <a:r>
              <a:rPr lang="en-US" sz="12800" dirty="0" smtClean="0">
                <a:latin typeface="Arial" pitchFamily="34" charset="0"/>
                <a:cs typeface="Arial" pitchFamily="34" charset="0"/>
              </a:rPr>
              <a:t>facilitate and maintain </a:t>
            </a:r>
            <a:r>
              <a:rPr lang="en-US" sz="12800" dirty="0">
                <a:latin typeface="Arial" pitchFamily="34" charset="0"/>
                <a:cs typeface="Arial" pitchFamily="34" charset="0"/>
              </a:rPr>
              <a:t>market </a:t>
            </a:r>
            <a:r>
              <a:rPr lang="en-US" sz="12800" dirty="0" smtClean="0">
                <a:latin typeface="Arial" pitchFamily="34" charset="0"/>
                <a:cs typeface="Arial" pitchFamily="34" charset="0"/>
              </a:rPr>
              <a:t>access </a:t>
            </a:r>
            <a:r>
              <a:rPr lang="en-US" sz="12800" dirty="0">
                <a:latin typeface="Arial" pitchFamily="34" charset="0"/>
                <a:cs typeface="Arial" pitchFamily="34" charset="0"/>
              </a:rPr>
              <a:t>and gain </a:t>
            </a:r>
            <a:r>
              <a:rPr lang="en-US" sz="12800" dirty="0" smtClean="0">
                <a:latin typeface="Arial" pitchFamily="34" charset="0"/>
                <a:cs typeface="Arial" pitchFamily="34" charset="0"/>
              </a:rPr>
              <a:t>a more competitive advantage</a:t>
            </a:r>
            <a:r>
              <a:rPr lang="en-US" sz="12800" dirty="0">
                <a:latin typeface="Arial" pitchFamily="34" charset="0"/>
                <a:cs typeface="Arial" pitchFamily="34" charset="0"/>
              </a:rPr>
              <a:t> </a:t>
            </a:r>
            <a:r>
              <a:rPr lang="en-US" sz="12800" dirty="0" smtClean="0">
                <a:latin typeface="Arial" pitchFamily="34" charset="0"/>
                <a:cs typeface="Arial" pitchFamily="34" charset="0"/>
              </a:rPr>
              <a:t>than those not participating </a:t>
            </a:r>
          </a:p>
          <a:p>
            <a:pPr>
              <a:lnSpc>
                <a:spcPct val="120000"/>
              </a:lnSpc>
              <a:spcBef>
                <a:spcPts val="0"/>
              </a:spcBef>
              <a:spcAft>
                <a:spcPts val="1200"/>
              </a:spcAft>
            </a:pPr>
            <a:r>
              <a:rPr lang="en-US" sz="12800" dirty="0" smtClean="0">
                <a:latin typeface="Arial" pitchFamily="34" charset="0"/>
                <a:cs typeface="Arial" pitchFamily="34" charset="0"/>
              </a:rPr>
              <a:t>It’s likely your competitors are engaged in standardization</a:t>
            </a:r>
          </a:p>
          <a:p>
            <a:endParaRPr lang="en-US" sz="9800" dirty="0" smtClean="0">
              <a:latin typeface="Arial" pitchFamily="34" charset="0"/>
              <a:cs typeface="Arial" pitchFamily="34" charset="0"/>
            </a:endParaRPr>
          </a:p>
          <a:p>
            <a:endParaRPr lang="da-DK" dirty="0"/>
          </a:p>
        </p:txBody>
      </p:sp>
    </p:spTree>
    <p:extLst>
      <p:ext uri="{BB962C8B-B14F-4D97-AF65-F5344CB8AC3E}">
        <p14:creationId xmlns:p14="http://schemas.microsoft.com/office/powerpoint/2010/main" val="894577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dirty="0">
                <a:latin typeface="Arial" pitchFamily="34" charset="0"/>
                <a:cs typeface="Arial" pitchFamily="34" charset="0"/>
              </a:rPr>
              <a:t>Competitors can dictate the way you will be doing business. </a:t>
            </a:r>
            <a:endParaRPr lang="en-US" sz="3200" dirty="0" smtClean="0">
              <a:latin typeface="Arial" pitchFamily="34" charset="0"/>
              <a:cs typeface="Arial" pitchFamily="34" charset="0"/>
            </a:endParaRPr>
          </a:p>
          <a:p>
            <a:r>
              <a:rPr lang="en-US" sz="3200" dirty="0" smtClean="0">
                <a:latin typeface="Arial" pitchFamily="34" charset="0"/>
                <a:cs typeface="Arial" pitchFamily="34" charset="0"/>
              </a:rPr>
              <a:t>Competitors can </a:t>
            </a:r>
            <a:r>
              <a:rPr lang="en-US" sz="3200" dirty="0">
                <a:latin typeface="Arial" pitchFamily="34" charset="0"/>
                <a:cs typeface="Arial" pitchFamily="34" charset="0"/>
              </a:rPr>
              <a:t>include language that effectively standardizes your product off the market.</a:t>
            </a:r>
            <a:endParaRPr lang="da-DK" sz="3200" dirty="0">
              <a:latin typeface="Arial" pitchFamily="34" charset="0"/>
              <a:cs typeface="Arial" pitchFamily="34" charset="0"/>
            </a:endParaRPr>
          </a:p>
          <a:p>
            <a:r>
              <a:rPr lang="en-US" sz="3200" dirty="0" smtClean="0"/>
              <a:t>By participating you are bringing your concerns and needs to bear on the process</a:t>
            </a:r>
            <a:endParaRPr lang="en-US" sz="3200" dirty="0"/>
          </a:p>
        </p:txBody>
      </p:sp>
      <p:sp>
        <p:nvSpPr>
          <p:cNvPr id="5" name="Titel 1"/>
          <p:cNvSpPr txBox="1">
            <a:spLocks/>
          </p:cNvSpPr>
          <p:nvPr/>
        </p:nvSpPr>
        <p:spPr bwMode="auto">
          <a:xfrm>
            <a:off x="323528" y="548680"/>
            <a:ext cx="8003232" cy="868958"/>
          </a:xfrm>
          <a:prstGeom prst="rect">
            <a:avLst/>
          </a:prstGeom>
          <a:noFill/>
          <a:ln w="9525">
            <a:noFill/>
            <a:miter lim="800000"/>
            <a:headEnd/>
            <a:tailEnd/>
          </a:ln>
          <a:effectLst/>
        </p:spPr>
        <p:txBody>
          <a:bodyPr vert="horz" wrap="square" lIns="91429" tIns="45715" rIns="91429" bIns="45715" numCol="1" anchor="ctr" anchorCtr="0" compatLnSpc="1">
            <a:prstTxWarp prst="textNoShape">
              <a:avLst/>
            </a:prstTxWarp>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eaLnBrk="1" fontAlgn="base" hangingPunct="1">
              <a:spcBef>
                <a:spcPct val="0"/>
              </a:spcBef>
              <a:spcAft>
                <a:spcPct val="0"/>
              </a:spcAft>
              <a:defRPr lang="en-GB" sz="3200" b="1" kern="1200"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ea typeface="+mn-ea"/>
                <a:cs typeface="Arial" pitchFamily="34" charset="0"/>
              </a:defRPr>
            </a:lvl1pPr>
            <a:lvl2pPr algn="l" rtl="0" eaLnBrk="1" fontAlgn="base" hangingPunct="1">
              <a:spcBef>
                <a:spcPct val="0"/>
              </a:spcBef>
              <a:spcAft>
                <a:spcPct val="0"/>
              </a:spcAft>
              <a:defRPr sz="2800" b="1">
                <a:solidFill>
                  <a:srgbClr val="58585A"/>
                </a:solidFill>
                <a:latin typeface="Arial" charset="0"/>
                <a:ea typeface="Osaka" pitchFamily="-92" charset="-128"/>
              </a:defRPr>
            </a:lvl2pPr>
            <a:lvl3pPr algn="l" rtl="0" eaLnBrk="1" fontAlgn="base" hangingPunct="1">
              <a:spcBef>
                <a:spcPct val="0"/>
              </a:spcBef>
              <a:spcAft>
                <a:spcPct val="0"/>
              </a:spcAft>
              <a:defRPr sz="2800" b="1">
                <a:solidFill>
                  <a:srgbClr val="58585A"/>
                </a:solidFill>
                <a:latin typeface="Arial" charset="0"/>
                <a:ea typeface="Osaka" pitchFamily="-92" charset="-128"/>
              </a:defRPr>
            </a:lvl3pPr>
            <a:lvl4pPr algn="l" rtl="0" eaLnBrk="1" fontAlgn="base" hangingPunct="1">
              <a:spcBef>
                <a:spcPct val="0"/>
              </a:spcBef>
              <a:spcAft>
                <a:spcPct val="0"/>
              </a:spcAft>
              <a:defRPr sz="2800" b="1">
                <a:solidFill>
                  <a:srgbClr val="58585A"/>
                </a:solidFill>
                <a:latin typeface="Arial" charset="0"/>
                <a:ea typeface="Osaka" pitchFamily="-92" charset="-128"/>
              </a:defRPr>
            </a:lvl4pPr>
            <a:lvl5pPr algn="l" rtl="0" eaLnBrk="1" fontAlgn="base" hangingPunct="1">
              <a:spcBef>
                <a:spcPct val="0"/>
              </a:spcBef>
              <a:spcAft>
                <a:spcPct val="0"/>
              </a:spcAft>
              <a:defRPr sz="2800" b="1">
                <a:solidFill>
                  <a:srgbClr val="58585A"/>
                </a:solidFill>
                <a:latin typeface="Arial" charset="0"/>
                <a:ea typeface="Osaka" pitchFamily="-92" charset="-128"/>
              </a:defRPr>
            </a:lvl5pPr>
            <a:lvl6pPr marL="457200" algn="l" rtl="0" eaLnBrk="1" fontAlgn="base" hangingPunct="1">
              <a:spcBef>
                <a:spcPct val="0"/>
              </a:spcBef>
              <a:spcAft>
                <a:spcPct val="0"/>
              </a:spcAft>
              <a:defRPr sz="2800" b="1">
                <a:solidFill>
                  <a:srgbClr val="58585A"/>
                </a:solidFill>
                <a:latin typeface="Arial" charset="0"/>
                <a:ea typeface="Osaka" pitchFamily="-92" charset="-128"/>
              </a:defRPr>
            </a:lvl6pPr>
            <a:lvl7pPr marL="914400" algn="l" rtl="0" eaLnBrk="1" fontAlgn="base" hangingPunct="1">
              <a:spcBef>
                <a:spcPct val="0"/>
              </a:spcBef>
              <a:spcAft>
                <a:spcPct val="0"/>
              </a:spcAft>
              <a:defRPr sz="2800" b="1">
                <a:solidFill>
                  <a:srgbClr val="58585A"/>
                </a:solidFill>
                <a:latin typeface="Arial" charset="0"/>
                <a:ea typeface="Osaka" pitchFamily="-92" charset="-128"/>
              </a:defRPr>
            </a:lvl7pPr>
            <a:lvl8pPr marL="1371600" algn="l" rtl="0" eaLnBrk="1" fontAlgn="base" hangingPunct="1">
              <a:spcBef>
                <a:spcPct val="0"/>
              </a:spcBef>
              <a:spcAft>
                <a:spcPct val="0"/>
              </a:spcAft>
              <a:defRPr sz="2800" b="1">
                <a:solidFill>
                  <a:srgbClr val="58585A"/>
                </a:solidFill>
                <a:latin typeface="Arial" charset="0"/>
                <a:ea typeface="Osaka" pitchFamily="-92" charset="-128"/>
              </a:defRPr>
            </a:lvl8pPr>
            <a:lvl9pPr marL="1828800" algn="l" rtl="0" eaLnBrk="1" fontAlgn="base" hangingPunct="1">
              <a:spcBef>
                <a:spcPct val="0"/>
              </a:spcBef>
              <a:spcAft>
                <a:spcPct val="0"/>
              </a:spcAft>
              <a:defRPr sz="2800" b="1">
                <a:solidFill>
                  <a:srgbClr val="58585A"/>
                </a:solidFill>
                <a:latin typeface="Arial" charset="0"/>
                <a:ea typeface="Osaka" pitchFamily="-92" charset="-128"/>
              </a:defRPr>
            </a:lvl9pPr>
          </a:lstStyle>
          <a:p>
            <a:pPr algn="ctr">
              <a:lnSpc>
                <a:spcPct val="75000"/>
              </a:lnSpc>
            </a:pPr>
            <a:r>
              <a:rPr lang="da-DK" sz="4800" smtClean="0"/>
              <a:t>Business cases of standardization</a:t>
            </a:r>
            <a:endParaRPr lang="da-DK" sz="4800"/>
          </a:p>
        </p:txBody>
      </p:sp>
    </p:spTree>
    <p:extLst>
      <p:ext uri="{BB962C8B-B14F-4D97-AF65-F5344CB8AC3E}">
        <p14:creationId xmlns:p14="http://schemas.microsoft.com/office/powerpoint/2010/main" val="2736786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48680"/>
            <a:ext cx="8003232" cy="868958"/>
          </a:xfrm>
        </p:spPr>
        <p:txBody>
          <a:bodyPr>
            <a:noAutofit/>
          </a:bodyPr>
          <a:lstStyle/>
          <a:p>
            <a:pPr algn="ctr">
              <a:lnSpc>
                <a:spcPct val="75000"/>
              </a:lnSpc>
            </a:pPr>
            <a:r>
              <a:rPr lang="da-DK" sz="4800" dirty="0"/>
              <a:t>Business cases of standardization</a:t>
            </a:r>
          </a:p>
        </p:txBody>
      </p:sp>
      <p:sp>
        <p:nvSpPr>
          <p:cNvPr id="3" name="Pladsholder til indhold 2"/>
          <p:cNvSpPr>
            <a:spLocks noGrp="1"/>
          </p:cNvSpPr>
          <p:nvPr>
            <p:ph idx="1"/>
          </p:nvPr>
        </p:nvSpPr>
        <p:spPr>
          <a:xfrm>
            <a:off x="704850" y="1844824"/>
            <a:ext cx="7773988" cy="4470251"/>
          </a:xfrm>
        </p:spPr>
        <p:txBody>
          <a:bodyPr>
            <a:normAutofit fontScale="40000" lnSpcReduction="20000"/>
          </a:bodyPr>
          <a:lstStyle/>
          <a:p>
            <a:pPr marL="0" indent="0">
              <a:lnSpc>
                <a:spcPct val="120000"/>
              </a:lnSpc>
              <a:spcBef>
                <a:spcPts val="0"/>
              </a:spcBef>
              <a:spcAft>
                <a:spcPts val="1200"/>
              </a:spcAft>
              <a:buNone/>
            </a:pPr>
            <a:r>
              <a:rPr lang="en-US" sz="8000" dirty="0" smtClean="0">
                <a:latin typeface="Arial" pitchFamily="34" charset="0"/>
                <a:cs typeface="Arial" pitchFamily="34" charset="0"/>
              </a:rPr>
              <a:t>You </a:t>
            </a:r>
            <a:r>
              <a:rPr lang="en-US" sz="8000" dirty="0">
                <a:latin typeface="Arial" pitchFamily="34" charset="0"/>
                <a:cs typeface="Arial" pitchFamily="34" charset="0"/>
              </a:rPr>
              <a:t>have two choices: </a:t>
            </a:r>
            <a:endParaRPr lang="en-US" sz="8000" dirty="0" smtClean="0">
              <a:latin typeface="Arial" pitchFamily="34" charset="0"/>
              <a:cs typeface="Arial" pitchFamily="34" charset="0"/>
            </a:endParaRPr>
          </a:p>
          <a:p>
            <a:pPr marL="0" indent="0">
              <a:lnSpc>
                <a:spcPct val="120000"/>
              </a:lnSpc>
              <a:spcBef>
                <a:spcPts val="0"/>
              </a:spcBef>
              <a:spcAft>
                <a:spcPts val="1800"/>
              </a:spcAft>
              <a:buNone/>
            </a:pPr>
            <a:r>
              <a:rPr lang="en-US" sz="12000" dirty="0" smtClean="0">
                <a:solidFill>
                  <a:srgbClr val="00B050"/>
                </a:solidFill>
                <a:latin typeface="Arial" pitchFamily="34" charset="0"/>
                <a:cs typeface="Arial" pitchFamily="34" charset="0"/>
                <a:sym typeface="Wingdings"/>
              </a:rPr>
              <a:t></a:t>
            </a:r>
            <a:r>
              <a:rPr lang="en-US" sz="8000" dirty="0" smtClean="0">
                <a:latin typeface="Arial" pitchFamily="34" charset="0"/>
                <a:cs typeface="Arial" pitchFamily="34" charset="0"/>
                <a:sym typeface="Wingdings"/>
              </a:rPr>
              <a:t>		</a:t>
            </a:r>
            <a:r>
              <a:rPr lang="en-US" sz="8000" dirty="0" smtClean="0">
                <a:latin typeface="Arial" pitchFamily="34" charset="0"/>
                <a:cs typeface="Arial" pitchFamily="34" charset="0"/>
              </a:rPr>
              <a:t>Position </a:t>
            </a:r>
            <a:r>
              <a:rPr lang="en-US" sz="8000" dirty="0">
                <a:latin typeface="Arial" pitchFamily="34" charset="0"/>
                <a:cs typeface="Arial" pitchFamily="34" charset="0"/>
              </a:rPr>
              <a:t>your organization </a:t>
            </a:r>
            <a:r>
              <a:rPr lang="en-US" sz="8000" dirty="0" smtClean="0">
                <a:latin typeface="Arial" pitchFamily="34" charset="0"/>
                <a:cs typeface="Arial" pitchFamily="34" charset="0"/>
              </a:rPr>
              <a:t>to take a 					seat </a:t>
            </a:r>
            <a:r>
              <a:rPr lang="en-US" sz="8000" dirty="0">
                <a:latin typeface="Arial" pitchFamily="34" charset="0"/>
                <a:cs typeface="Arial" pitchFamily="34" charset="0"/>
              </a:rPr>
              <a:t>at the table and </a:t>
            </a:r>
            <a:r>
              <a:rPr lang="en-US" sz="8000" dirty="0" smtClean="0">
                <a:latin typeface="Arial" pitchFamily="34" charset="0"/>
                <a:cs typeface="Arial" pitchFamily="34" charset="0"/>
              </a:rPr>
              <a:t>be part </a:t>
            </a:r>
            <a:r>
              <a:rPr lang="en-US" sz="8000" dirty="0">
                <a:latin typeface="Arial" pitchFamily="34" charset="0"/>
                <a:cs typeface="Arial" pitchFamily="34" charset="0"/>
              </a:rPr>
              <a:t>of </a:t>
            </a:r>
            <a:r>
              <a:rPr lang="en-US" sz="8000" dirty="0" smtClean="0">
                <a:latin typeface="Arial" pitchFamily="34" charset="0"/>
                <a:cs typeface="Arial" pitchFamily="34" charset="0"/>
              </a:rPr>
              <a:t>the 						standards-setting process.</a:t>
            </a:r>
          </a:p>
          <a:p>
            <a:pPr marL="0" indent="0">
              <a:lnSpc>
                <a:spcPct val="120000"/>
              </a:lnSpc>
              <a:spcBef>
                <a:spcPts val="0"/>
              </a:spcBef>
              <a:spcAft>
                <a:spcPts val="1200"/>
              </a:spcAft>
              <a:buNone/>
            </a:pPr>
            <a:r>
              <a:rPr lang="en-US" sz="12000" dirty="0" smtClean="0">
                <a:solidFill>
                  <a:srgbClr val="C00000"/>
                </a:solidFill>
                <a:latin typeface="Arial" pitchFamily="34" charset="0"/>
                <a:cs typeface="Arial" pitchFamily="34" charset="0"/>
                <a:sym typeface="Wingdings"/>
              </a:rPr>
              <a:t></a:t>
            </a:r>
            <a:r>
              <a:rPr lang="en-US" sz="8000" dirty="0" smtClean="0">
                <a:latin typeface="Arial" pitchFamily="34" charset="0"/>
                <a:cs typeface="Arial" pitchFamily="34" charset="0"/>
                <a:sym typeface="Wingdings"/>
              </a:rPr>
              <a:t>		</a:t>
            </a:r>
            <a:r>
              <a:rPr lang="en-US" sz="8000" dirty="0" smtClean="0">
                <a:latin typeface="Arial" pitchFamily="34" charset="0"/>
                <a:cs typeface="Arial" pitchFamily="34" charset="0"/>
              </a:rPr>
              <a:t>Let </a:t>
            </a:r>
            <a:r>
              <a:rPr lang="en-US" sz="8000" dirty="0">
                <a:latin typeface="Arial" pitchFamily="34" charset="0"/>
                <a:cs typeface="Arial" pitchFamily="34" charset="0"/>
              </a:rPr>
              <a:t>your competitors </a:t>
            </a:r>
            <a:r>
              <a:rPr lang="en-US" sz="8000" dirty="0" smtClean="0">
                <a:latin typeface="Arial" pitchFamily="34" charset="0"/>
                <a:cs typeface="Arial" pitchFamily="34" charset="0"/>
              </a:rPr>
              <a:t>dictate the 									way 	you </a:t>
            </a:r>
            <a:r>
              <a:rPr lang="en-US" sz="8000" dirty="0">
                <a:latin typeface="Arial" pitchFamily="34" charset="0"/>
                <a:cs typeface="Arial" pitchFamily="34" charset="0"/>
              </a:rPr>
              <a:t>will be </a:t>
            </a:r>
            <a:r>
              <a:rPr lang="en-US" sz="8000" dirty="0" smtClean="0">
                <a:latin typeface="Arial" pitchFamily="34" charset="0"/>
                <a:cs typeface="Arial" pitchFamily="34" charset="0"/>
              </a:rPr>
              <a:t>doing business</a:t>
            </a:r>
            <a:r>
              <a:rPr lang="en-US" sz="8000" dirty="0">
                <a:latin typeface="Arial" pitchFamily="34" charset="0"/>
                <a:cs typeface="Arial" pitchFamily="34" charset="0"/>
              </a:rPr>
              <a:t>.</a:t>
            </a:r>
            <a:endParaRPr lang="da-DK" sz="8000" dirty="0">
              <a:latin typeface="Arial" pitchFamily="34" charset="0"/>
              <a:cs typeface="Arial" pitchFamily="34" charset="0"/>
            </a:endParaRPr>
          </a:p>
          <a:p>
            <a:endParaRPr lang="da-DK" dirty="0"/>
          </a:p>
        </p:txBody>
      </p:sp>
    </p:spTree>
    <p:extLst>
      <p:ext uri="{BB962C8B-B14F-4D97-AF65-F5344CB8AC3E}">
        <p14:creationId xmlns:p14="http://schemas.microsoft.com/office/powerpoint/2010/main" val="3993866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4800" dirty="0"/>
              <a:t>Case </a:t>
            </a:r>
            <a:r>
              <a:rPr lang="da-DK" sz="4800" dirty="0" smtClean="0"/>
              <a:t>Study</a:t>
            </a:r>
            <a:endParaRPr lang="da-DK" sz="4800" dirty="0"/>
          </a:p>
        </p:txBody>
      </p:sp>
      <p:sp>
        <p:nvSpPr>
          <p:cNvPr id="5" name="Rektangel 4"/>
          <p:cNvSpPr/>
          <p:nvPr/>
        </p:nvSpPr>
        <p:spPr>
          <a:xfrm>
            <a:off x="386099" y="1772816"/>
            <a:ext cx="4824536" cy="2616101"/>
          </a:xfrm>
          <a:prstGeom prst="rect">
            <a:avLst/>
          </a:prstGeom>
        </p:spPr>
        <p:txBody>
          <a:bodyPr wrap="square">
            <a:spAutoFit/>
          </a:bodyPr>
          <a:lstStyle/>
          <a:p>
            <a:r>
              <a:rPr lang="en-US" sz="3200" dirty="0" smtClean="0"/>
              <a:t>2005: DHS and NIST launched effort to standardize x-rays and gamma rays in airports</a:t>
            </a:r>
          </a:p>
          <a:p>
            <a:endParaRPr lang="en-US" sz="2000" dirty="0" smtClean="0"/>
          </a:p>
          <a:p>
            <a:pPr marL="285750" indent="-285750">
              <a:buFontTx/>
              <a:buChar char="-"/>
            </a:pPr>
            <a:endParaRPr lang="en-US" sz="1600" dirty="0">
              <a:effectLst/>
            </a:endParaRPr>
          </a:p>
        </p:txBody>
      </p:sp>
      <p:pic>
        <p:nvPicPr>
          <p:cNvPr id="6" name="Bille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1889309"/>
            <a:ext cx="3384375" cy="3281817"/>
          </a:xfrm>
          <a:prstGeom prst="rect">
            <a:avLst/>
          </a:prstGeom>
        </p:spPr>
      </p:pic>
    </p:spTree>
    <p:extLst>
      <p:ext uri="{BB962C8B-B14F-4D97-AF65-F5344CB8AC3E}">
        <p14:creationId xmlns:p14="http://schemas.microsoft.com/office/powerpoint/2010/main" val="1081676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flower">
  <a:themeElements>
    <a:clrScheme name="iec_white_wind_energ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ec_white_wind_energy">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800" b="1" i="0" u="none" strike="noStrike" cap="none" normalizeH="0" baseline="0" smtClean="0">
            <a:ln>
              <a:noFill/>
            </a:ln>
            <a:solidFill>
              <a:srgbClr val="58585A"/>
            </a:solidFill>
            <a:effectLst/>
            <a:latin typeface="Arial" charset="0"/>
            <a:ea typeface="Osaka" pitchFamily="-92"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800" b="1" i="0" u="none" strike="noStrike" cap="none" normalizeH="0" baseline="0" smtClean="0">
            <a:ln>
              <a:noFill/>
            </a:ln>
            <a:solidFill>
              <a:srgbClr val="58585A"/>
            </a:solidFill>
            <a:effectLst/>
            <a:latin typeface="Arial" charset="0"/>
            <a:ea typeface="Osaka" pitchFamily="-92" charset="-128"/>
          </a:defRPr>
        </a:defPPr>
      </a:lstStyle>
    </a:lnDef>
    <a:txDef>
      <a:spPr>
        <a:noFill/>
      </a:spPr>
      <a:bodyPr>
        <a:spAutoFit/>
      </a:bodyPr>
      <a:lstStyle>
        <a:defPPr>
          <a:spcBef>
            <a:spcPts val="0"/>
          </a:spcBef>
          <a:defRPr sz="2200" kern="100" dirty="0">
            <a:latin typeface="Arial" pitchFamily="34" charset="0"/>
            <a:cs typeface="Arial" pitchFamily="34" charset="0"/>
          </a:defRPr>
        </a:defPPr>
      </a:lstStyle>
    </a:txDef>
  </a:objectDefaults>
  <a:extraClrSchemeLst>
    <a:extraClrScheme>
      <a:clrScheme name="iec_white_wind_energ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ec_white_wind_energ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ec_white_wind_energ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ec_white_wind_energ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ec_white_wind_energ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ec_white_wind_energ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ec_white_wind_energy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ec_white_wind_energ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ec_white_wind_energ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ec_white_wind_energ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ec_white_wind_energ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ec_white_wind_energ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6A49DB80692F6849BBB85B88BD7E251E" ma:contentTypeVersion="49" ma:contentTypeDescription="" ma:contentTypeScope="" ma:versionID="4202e3cc60ddbde23ac5ad50dbb91338">
  <xsd:schema xmlns:xsd="http://www.w3.org/2001/XMLSchema" xmlns:xs="http://www.w3.org/2001/XMLSchema" xmlns:p="http://schemas.microsoft.com/office/2006/metadata/properties" xmlns:ns1="http://schemas.microsoft.com/sharepoint/v3" xmlns:ns2="d1f628b7-dc6e-45dc-9245-e5ecf578f20b" xmlns:ns3="bbd4acb0-43d6-4317-ab0b-803dc468f016" targetNamespace="http://schemas.microsoft.com/office/2006/metadata/properties" ma:root="true" ma:fieldsID="23aed2d8c0f55666662c75d8f1fd6e40" ns1:_="" ns2:_="" ns3:_="">
    <xsd:import namespace="http://schemas.microsoft.com/sharepoint/v3"/>
    <xsd:import namespace="d1f628b7-dc6e-45dc-9245-e5ecf578f20b"/>
    <xsd:import namespace="bbd4acb0-43d6-4317-ab0b-803dc468f016"/>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f628b7-dc6e-45dc-9245-e5ecf578f20b"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12"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bbd4acb0-43d6-4317-ab0b-803dc468f016"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476016-9F22-4E13-9619-5A1D771B7AD4}"/>
</file>

<file path=customXml/itemProps2.xml><?xml version="1.0" encoding="utf-8"?>
<ds:datastoreItem xmlns:ds="http://schemas.openxmlformats.org/officeDocument/2006/customXml" ds:itemID="{57B07BA8-1DB5-4010-B996-912F9AC705BA}"/>
</file>

<file path=customXml/itemProps3.xml><?xml version="1.0" encoding="utf-8"?>
<ds:datastoreItem xmlns:ds="http://schemas.openxmlformats.org/officeDocument/2006/customXml" ds:itemID="{8850E9B5-1DAA-465A-B5A3-4611E4B59BA0}"/>
</file>

<file path=customXml/itemProps4.xml><?xml version="1.0" encoding="utf-8"?>
<ds:datastoreItem xmlns:ds="http://schemas.openxmlformats.org/officeDocument/2006/customXml" ds:itemID="{D3A789BF-E9AF-4F99-B8C7-481DFE9A5BA1}"/>
</file>

<file path=docProps/app.xml><?xml version="1.0" encoding="utf-8"?>
<Properties xmlns="http://schemas.openxmlformats.org/officeDocument/2006/extended-properties" xmlns:vt="http://schemas.openxmlformats.org/officeDocument/2006/docPropsVTypes">
  <Template>flower</Template>
  <TotalTime>434</TotalTime>
  <Words>1097</Words>
  <Application>Microsoft Office PowerPoint</Application>
  <PresentationFormat>On-screen Show (4:3)</PresentationFormat>
  <Paragraphs>121</Paragraphs>
  <Slides>20</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flower</vt:lpstr>
      <vt:lpstr>Photo Editor Photo</vt:lpstr>
      <vt:lpstr>Business cases on  standardization</vt:lpstr>
      <vt:lpstr>Contents</vt:lpstr>
      <vt:lpstr>Business cases of standardization</vt:lpstr>
      <vt:lpstr>Business cases of standardization</vt:lpstr>
      <vt:lpstr>Business cases of standardization</vt:lpstr>
      <vt:lpstr>Business cases of standardization</vt:lpstr>
      <vt:lpstr>PowerPoint Presentation</vt:lpstr>
      <vt:lpstr>Business cases of standardization</vt:lpstr>
      <vt:lpstr>Case Study</vt:lpstr>
      <vt:lpstr>Case Study</vt:lpstr>
      <vt:lpstr>Return On Standardization Investment (ROSI)</vt:lpstr>
      <vt:lpstr>Cost</vt:lpstr>
      <vt:lpstr>Benefits - Influence</vt:lpstr>
      <vt:lpstr>Benefits - Influence</vt:lpstr>
      <vt:lpstr>Benefits - Knowledge</vt:lpstr>
      <vt:lpstr>Benefits - Network</vt:lpstr>
      <vt:lpstr>Benefits - Economic</vt:lpstr>
      <vt:lpstr>Benefits - Economic</vt:lpstr>
      <vt:lpstr> Results</vt:lpstr>
      <vt:lpstr>Thank you</vt:lpstr>
    </vt:vector>
  </TitlesOfParts>
  <Company>International Electrotechnical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Janice Blondeau</dc:creator>
  <cp:lastModifiedBy>Robert McLaren</cp:lastModifiedBy>
  <cp:revision>56</cp:revision>
  <cp:lastPrinted>2012-10-16T07:24:39Z</cp:lastPrinted>
  <dcterms:created xsi:type="dcterms:W3CDTF">2012-10-15T12:07:43Z</dcterms:created>
  <dcterms:modified xsi:type="dcterms:W3CDTF">2012-11-13T09:57:08Z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bd84d4fd-fcb5-4ed5-8e25-89ea1ce6191b</vt:lpwstr>
  </property>
</Properties>
</file>